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5"/>
  </p:sldMasterIdLst>
  <p:notesMasterIdLst>
    <p:notesMasterId r:id="rId20"/>
  </p:notesMasterIdLst>
  <p:handoutMasterIdLst>
    <p:handoutMasterId r:id="rId21"/>
  </p:handoutMasterIdLst>
  <p:sldIdLst>
    <p:sldId id="1922" r:id="rId6"/>
    <p:sldId id="1924" r:id="rId7"/>
    <p:sldId id="1947" r:id="rId8"/>
    <p:sldId id="1946" r:id="rId9"/>
    <p:sldId id="2230" r:id="rId10"/>
    <p:sldId id="2507" r:id="rId11"/>
    <p:sldId id="1928" r:id="rId12"/>
    <p:sldId id="2159" r:id="rId13"/>
    <p:sldId id="2160" r:id="rId14"/>
    <p:sldId id="2108" r:id="rId15"/>
    <p:sldId id="2122" r:id="rId16"/>
    <p:sldId id="2177" r:id="rId17"/>
    <p:sldId id="2178" r:id="rId18"/>
    <p:sldId id="2180" r:id="rId19"/>
  </p:sldIdLst>
  <p:sldSz cx="9144000" cy="6858000" type="screen4x3"/>
  <p:notesSz cx="7016750" cy="9302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12" userDrawn="1">
          <p15:clr>
            <a:srgbClr val="A4A3A4"/>
          </p15:clr>
        </p15:guide>
        <p15:guide id="2" pos="3072" userDrawn="1">
          <p15:clr>
            <a:srgbClr val="A4A3A4"/>
          </p15:clr>
        </p15:guide>
        <p15:guide id="3" orient="horz" pos="33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C3D69B"/>
    <a:srgbClr val="000000"/>
    <a:srgbClr val="008000"/>
    <a:srgbClr val="9933FF"/>
    <a:srgbClr val="FF66FF"/>
    <a:srgbClr val="FF5050"/>
    <a:srgbClr val="FF9999"/>
    <a:srgbClr val="FFFFCC"/>
    <a:srgbClr val="EBF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20" autoAdjust="0"/>
    <p:restoredTop sz="96357" autoAdjust="0"/>
  </p:normalViewPr>
  <p:slideViewPr>
    <p:cSldViewPr snapToGrid="0">
      <p:cViewPr varScale="1">
        <p:scale>
          <a:sx n="161" d="100"/>
          <a:sy n="161" d="100"/>
        </p:scale>
        <p:origin x="1686" y="138"/>
      </p:cViewPr>
      <p:guideLst>
        <p:guide orient="horz" pos="3912"/>
        <p:guide pos="3072"/>
        <p:guide orient="horz" pos="33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6920"/>
    </p:cViewPr>
  </p:sorterViewPr>
  <p:notesViewPr>
    <p:cSldViewPr snapToGrid="0">
      <p:cViewPr varScale="1">
        <p:scale>
          <a:sx n="64" d="100"/>
          <a:sy n="64" d="100"/>
        </p:scale>
        <p:origin x="308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40274" cy="464980"/>
          </a:xfrm>
          <a:prstGeom prst="rect">
            <a:avLst/>
          </a:prstGeom>
        </p:spPr>
        <p:txBody>
          <a:bodyPr vert="horz" lIns="91346" tIns="45676" rIns="91346" bIns="4567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4890" y="2"/>
            <a:ext cx="3040274" cy="464980"/>
          </a:xfrm>
          <a:prstGeom prst="rect">
            <a:avLst/>
          </a:prstGeom>
        </p:spPr>
        <p:txBody>
          <a:bodyPr vert="horz" lIns="91346" tIns="45676" rIns="91346" bIns="45676" rtlCol="0"/>
          <a:lstStyle>
            <a:lvl1pPr algn="r">
              <a:defRPr sz="1200"/>
            </a:lvl1pPr>
          </a:lstStyle>
          <a:p>
            <a:fld id="{81FD58B0-1FA9-4F72-8299-40CD265E823F}" type="datetimeFigureOut">
              <a:rPr lang="en-US" smtClean="0"/>
              <a:t>2019-10-16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6187"/>
            <a:ext cx="3040274" cy="464980"/>
          </a:xfrm>
          <a:prstGeom prst="rect">
            <a:avLst/>
          </a:prstGeom>
        </p:spPr>
        <p:txBody>
          <a:bodyPr vert="horz" lIns="91346" tIns="45676" rIns="91346" bIns="4567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4890" y="8836187"/>
            <a:ext cx="3040274" cy="464980"/>
          </a:xfrm>
          <a:prstGeom prst="rect">
            <a:avLst/>
          </a:prstGeom>
        </p:spPr>
        <p:txBody>
          <a:bodyPr vert="horz" lIns="91346" tIns="45676" rIns="91346" bIns="45676" rtlCol="0" anchor="b"/>
          <a:lstStyle>
            <a:lvl1pPr algn="r">
              <a:defRPr sz="1200"/>
            </a:lvl1pPr>
          </a:lstStyle>
          <a:p>
            <a:fld id="{6D581536-9CBA-4E18-B0AE-411039D99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763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40593" cy="465138"/>
          </a:xfrm>
          <a:prstGeom prst="rect">
            <a:avLst/>
          </a:prstGeom>
        </p:spPr>
        <p:txBody>
          <a:bodyPr vert="horz" lIns="93194" tIns="46596" rIns="93194" bIns="4659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4537" y="0"/>
            <a:ext cx="3040593" cy="465138"/>
          </a:xfrm>
          <a:prstGeom prst="rect">
            <a:avLst/>
          </a:prstGeom>
        </p:spPr>
        <p:txBody>
          <a:bodyPr vert="horz" lIns="93194" tIns="46596" rIns="93194" bIns="46596" rtlCol="0"/>
          <a:lstStyle>
            <a:lvl1pPr algn="r">
              <a:defRPr sz="1200"/>
            </a:lvl1pPr>
          </a:lstStyle>
          <a:p>
            <a:fld id="{8B8DD4E2-572E-4BFF-9A20-E01C07E13673}" type="datetimeFigureOut">
              <a:rPr lang="en-US" smtClean="0"/>
              <a:t>2019-10-16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48200" cy="3487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94" tIns="46596" rIns="93194" bIns="4659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8809"/>
            <a:ext cx="5613400" cy="4186238"/>
          </a:xfrm>
          <a:prstGeom prst="rect">
            <a:avLst/>
          </a:prstGeom>
        </p:spPr>
        <p:txBody>
          <a:bodyPr vert="horz" lIns="93194" tIns="46596" rIns="93194" bIns="4659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35998"/>
            <a:ext cx="3040593" cy="465138"/>
          </a:xfrm>
          <a:prstGeom prst="rect">
            <a:avLst/>
          </a:prstGeom>
        </p:spPr>
        <p:txBody>
          <a:bodyPr vert="horz" lIns="93194" tIns="46596" rIns="93194" bIns="4659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4537" y="8835998"/>
            <a:ext cx="3040593" cy="465138"/>
          </a:xfrm>
          <a:prstGeom prst="rect">
            <a:avLst/>
          </a:prstGeom>
        </p:spPr>
        <p:txBody>
          <a:bodyPr vert="horz" lIns="93194" tIns="46596" rIns="93194" bIns="46596" rtlCol="0" anchor="b"/>
          <a:lstStyle>
            <a:lvl1pPr algn="r">
              <a:defRPr sz="1200"/>
            </a:lvl1pPr>
          </a:lstStyle>
          <a:p>
            <a:fld id="{7A6FD4B2-82DC-4255-932E-6F1AFFE30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14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FD4B2-82DC-4255-932E-6F1AFFE30B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2695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FD4B2-82DC-4255-932E-6F1AFFE30B3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48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FD4B2-82DC-4255-932E-6F1AFFE30B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40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FD4B2-82DC-4255-932E-6F1AFFE30B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276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FD4B2-82DC-4255-932E-6F1AFFE30B3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3558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FD4B2-82DC-4255-932E-6F1AFFE30B3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95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FD4B2-82DC-4255-932E-6F1AFFE30B3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2033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FD4B2-82DC-4255-932E-6F1AFFE30B3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93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FD4B2-82DC-4255-932E-6F1AFFE30B3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4620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FD4B2-82DC-4255-932E-6F1AFFE30B3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898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993775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2762-9AED-4229-AD89-4248B0646D7D}" type="datetime1">
              <a:rPr lang="en-US" smtClean="0"/>
              <a:t>2019-10-16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B1181-7691-4F35-BF99-CE471E324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70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30188" indent="-230188">
              <a:defRPr/>
            </a:lvl1pPr>
            <a:lvl2pPr marL="461963" indent="-233363">
              <a:defRPr/>
            </a:lvl2pPr>
            <a:lvl3pPr marL="684213" indent="-228600">
              <a:defRPr/>
            </a:lvl3pPr>
            <a:lvl4pPr marL="914400" indent="-228600">
              <a:defRPr/>
            </a:lvl4pPr>
            <a:lvl5pPr marL="1144588" indent="-22860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C4155-1538-4159-804C-CE45BEC11EC5}" type="datetime1">
              <a:rPr lang="en-US" smtClean="0"/>
              <a:t>2019-10-16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948C-2B96-4B34-825C-96F385DBD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71628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229600" cy="5211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362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1F4F4-8810-48A2-90EF-8547C5706BB8}" type="datetime1">
              <a:rPr lang="en-US" smtClean="0"/>
              <a:t>2019-10-16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362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C948C-2B96-4B34-825C-96F385DBD55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0" y="841902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0" y="6404502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logo4928388_md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00" y="0"/>
            <a:ext cx="1524000" cy="780662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 userDrawn="1"/>
        </p:nvSpPr>
        <p:spPr>
          <a:xfrm>
            <a:off x="0" y="6514583"/>
            <a:ext cx="9144000" cy="3073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sz="1200" dirty="0"/>
              <a:t>Distribution Statement “A” (Approved for Public Release, Distribution Unlimited)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188" indent="-230188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61963" indent="-233363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684213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588" indent="-228600" algn="l" defTabSz="914400" rtl="0" eaLnBrk="1" latinLnBrk="0" hangingPunct="1">
        <a:spcBef>
          <a:spcPct val="20000"/>
        </a:spcBef>
        <a:buFont typeface="Arial" pitchFamily="34" charset="0"/>
        <a:buChar char="»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itches.tech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34116"/>
            <a:ext cx="8229600" cy="1489537"/>
          </a:xfrm>
        </p:spPr>
        <p:txBody>
          <a:bodyPr anchor="t"/>
          <a:lstStyle/>
          <a:p>
            <a:pPr algn="ctr"/>
            <a:r>
              <a:rPr lang="en-US" sz="2800" dirty="0"/>
              <a:t>STITCHES </a:t>
            </a:r>
            <a:br>
              <a:rPr lang="en-US" sz="2800" dirty="0"/>
            </a:br>
            <a:r>
              <a:rPr lang="en-US" sz="2800" dirty="0" err="1"/>
              <a:t>SoS</a:t>
            </a:r>
            <a:r>
              <a:rPr lang="en-US" sz="2800" dirty="0"/>
              <a:t> Technology Integration Tool Chain for Heterogeneous Electronic Systems</a:t>
            </a:r>
            <a:br>
              <a:rPr lang="en-US" sz="2800" dirty="0"/>
            </a:b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4674" y="3535937"/>
            <a:ext cx="2754652" cy="457200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en-US" sz="2400" dirty="0"/>
              <a:t>Dr. Evan Fortunato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B1181-7691-4F35-BF99-CE471E3241E4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/>
          <p:cNvPicPr/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8032" b="100000" l="0" r="86937">
                        <a14:foregroundMark x1="44304" y1="85259" x2="65519" y2="85975"/>
                        <a14:foregroundMark x1="43241" y1="83757" x2="39848" y2="96708"/>
                        <a14:foregroundMark x1="65013" y1="94311" x2="65013" y2="94311"/>
                        <a14:foregroundMark x1="45873" y1="89517" x2="77570" y2="90233"/>
                        <a14:foregroundMark x1="41165" y1="94884" x2="67595" y2="95420"/>
                        <a14:foregroundMark x1="41671" y1="92665" x2="67848" y2="92665"/>
                        <a14:foregroundMark x1="44304" y1="83578" x2="69975" y2="83757"/>
                        <a14:foregroundMark x1="79392" y1="90805" x2="45367" y2="90411"/>
                        <a14:foregroundMark x1="49823" y1="86726" x2="70228" y2="86726"/>
                        <a14:foregroundMark x1="79646" y1="91342" x2="68658" y2="91556"/>
                        <a14:foregroundMark x1="71038" y1="87835" x2="81215" y2="88014"/>
                        <a14:foregroundMark x1="68658" y1="94490" x2="40911" y2="93775"/>
                        <a14:foregroundMark x1="67848" y1="95993" x2="39342" y2="96172"/>
                        <a14:foregroundMark x1="68152" y1="95993" x2="72861" y2="9080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9381" r="16144" b="-2"/>
          <a:stretch/>
        </p:blipFill>
        <p:spPr bwMode="auto">
          <a:xfrm>
            <a:off x="4090721" y="4471799"/>
            <a:ext cx="1201774" cy="559082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7" name="Picture 6" descr="http://www.unmannedsystemstechnology.com/wp-content/uploads/2015/03/Galois-logo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1737" y="4426814"/>
            <a:ext cx="1136525" cy="64905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0" y="5303976"/>
            <a:ext cx="9144000" cy="1096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tabLst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sz="1400" dirty="0"/>
              <a:t>This Research was developed with funding from the Defense Advanced Research Projects Agency (DARPA)</a:t>
            </a:r>
          </a:p>
          <a:p>
            <a:pPr algn="ctr">
              <a:spcBef>
                <a:spcPts val="0"/>
              </a:spcBef>
            </a:pPr>
            <a:endParaRPr lang="en-US" sz="1400" dirty="0"/>
          </a:p>
          <a:p>
            <a:pPr algn="ctr">
              <a:spcBef>
                <a:spcPts val="0"/>
              </a:spcBef>
            </a:pPr>
            <a:r>
              <a:rPr lang="en-US" sz="1400" dirty="0"/>
              <a:t>The views, opinions and/or findings expressed are those of the author and should not be interpreted as representing the official views or policies of the Department of Defense or the U.S. Government</a:t>
            </a:r>
          </a:p>
        </p:txBody>
      </p:sp>
      <p:pic>
        <p:nvPicPr>
          <p:cNvPr id="9" name="Picture 8" descr="http://www.svrobo.org/wp-content/uploads/2011/09/sri_logo_blue31.jpg">
            <a:extLst>
              <a:ext uri="{FF2B5EF4-FFF2-40B4-BE49-F238E27FC236}">
                <a16:creationId xmlns:a16="http://schemas.microsoft.com/office/drawing/2014/main" id="{701A18AE-B2CE-4B96-B330-845FBBA488D4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147" y="4445906"/>
            <a:ext cx="849086" cy="6108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6764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53" y="87549"/>
            <a:ext cx="5690681" cy="674451"/>
          </a:xfrm>
        </p:spPr>
        <p:txBody>
          <a:bodyPr/>
          <a:lstStyle/>
          <a:p>
            <a:r>
              <a:rPr lang="en-US" sz="2800" dirty="0"/>
              <a:t>Handling Packed Representations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948C-2B96-4B34-825C-96F385DBD55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84825" y="1078153"/>
            <a:ext cx="8861898" cy="3754768"/>
          </a:xfrm>
        </p:spPr>
        <p:txBody>
          <a:bodyPr/>
          <a:lstStyle/>
          <a:p>
            <a:r>
              <a:rPr lang="en-US" sz="2000" dirty="0"/>
              <a:t>Many real systems mix their interface definition with their implementation</a:t>
            </a:r>
          </a:p>
          <a:p>
            <a:pPr lvl="1"/>
            <a:r>
              <a:rPr lang="en-US" sz="1800" dirty="0"/>
              <a:t>Result is a serialized (Packed) form of the interface that can represent multiple different interface messages (e.g., STANAG 4607) with descriptor words for run time resolution</a:t>
            </a:r>
          </a:p>
          <a:p>
            <a:pPr lvl="1"/>
            <a:r>
              <a:rPr lang="en-US" sz="1800" dirty="0"/>
              <a:t>Packed messages are often used for run-time efficiency - they tend to be the big / high rate messages in the system. So don’t want to unpack if not necessary</a:t>
            </a:r>
          </a:p>
          <a:p>
            <a:r>
              <a:rPr lang="en-US" sz="2000" dirty="0"/>
              <a:t>Mirrored Unpacked Nodes Provide an Effective and Efficiency Solution</a:t>
            </a:r>
          </a:p>
          <a:p>
            <a:pPr lvl="1"/>
            <a:r>
              <a:rPr lang="en-US" sz="1800" dirty="0"/>
              <a:t>Create a Second Unpacked Node that Contains a Structured Version of the Interface</a:t>
            </a:r>
          </a:p>
          <a:p>
            <a:pPr lvl="1"/>
            <a:r>
              <a:rPr lang="en-US" sz="1800" dirty="0"/>
              <a:t>Create Transforms between the Unpacked and Packed Nodes</a:t>
            </a:r>
          </a:p>
          <a:p>
            <a:pPr lvl="1"/>
            <a:r>
              <a:rPr lang="en-US" sz="1800" dirty="0"/>
              <a:t>Interact with other Interfaces via their Unpacked Representations</a:t>
            </a:r>
          </a:p>
          <a:p>
            <a:pPr lvl="1"/>
            <a:r>
              <a:rPr lang="en-US" sz="1800" dirty="0"/>
              <a:t>Auto-generate the Desired (high performance) Packed-to-Packed Transforms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800390" y="5522076"/>
            <a:ext cx="1783407" cy="457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Unpacked Msg1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800390" y="4691874"/>
            <a:ext cx="1783407" cy="457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Packed Msg1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688212" y="5522076"/>
            <a:ext cx="1783407" cy="457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Unpacked Msg2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688212" y="4691874"/>
            <a:ext cx="1783407" cy="457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Packed Msg2</a:t>
            </a:r>
          </a:p>
        </p:txBody>
      </p:sp>
      <p:cxnSp>
        <p:nvCxnSpPr>
          <p:cNvPr id="11" name="Straight Arrow Connector 10"/>
          <p:cNvCxnSpPr>
            <a:stCxn id="7" idx="2"/>
            <a:endCxn id="6" idx="0"/>
          </p:cNvCxnSpPr>
          <p:nvPr/>
        </p:nvCxnSpPr>
        <p:spPr>
          <a:xfrm>
            <a:off x="2692094" y="5149074"/>
            <a:ext cx="0" cy="373002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1"/>
            <a:endCxn id="6" idx="3"/>
          </p:cNvCxnSpPr>
          <p:nvPr/>
        </p:nvCxnSpPr>
        <p:spPr>
          <a:xfrm flipH="1">
            <a:off x="3583797" y="5750676"/>
            <a:ext cx="2104415" cy="0"/>
          </a:xfrm>
          <a:prstGeom prst="straightConnector1">
            <a:avLst/>
          </a:prstGeom>
          <a:ln w="19050">
            <a:solidFill>
              <a:srgbClr val="3333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2"/>
            <a:endCxn id="8" idx="0"/>
          </p:cNvCxnSpPr>
          <p:nvPr/>
        </p:nvCxnSpPr>
        <p:spPr>
          <a:xfrm>
            <a:off x="6579916" y="5149074"/>
            <a:ext cx="0" cy="373002"/>
          </a:xfrm>
          <a:prstGeom prst="straightConnector1">
            <a:avLst/>
          </a:prstGeom>
          <a:ln w="19050">
            <a:solidFill>
              <a:srgbClr val="008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7" idx="3"/>
          </p:cNvCxnSpPr>
          <p:nvPr/>
        </p:nvCxnSpPr>
        <p:spPr>
          <a:xfrm flipH="1">
            <a:off x="3583797" y="4920474"/>
            <a:ext cx="705252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4289049" y="4920474"/>
            <a:ext cx="705251" cy="0"/>
          </a:xfrm>
          <a:prstGeom prst="straightConnector1">
            <a:avLst/>
          </a:prstGeom>
          <a:ln w="19050">
            <a:solidFill>
              <a:srgbClr val="3333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984572" y="4920474"/>
            <a:ext cx="705251" cy="0"/>
          </a:xfrm>
          <a:prstGeom prst="straightConnector1">
            <a:avLst/>
          </a:prstGeom>
          <a:ln w="19050">
            <a:solidFill>
              <a:srgbClr val="008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846453" y="4451159"/>
            <a:ext cx="18709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  <a:spcBef>
                <a:spcPts val="600"/>
              </a:spcBef>
            </a:pPr>
            <a:r>
              <a:rPr lang="en-US" dirty="0"/>
              <a:t>Auto-generated Transform Chain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68167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187" y="0"/>
            <a:ext cx="7483813" cy="762000"/>
          </a:xfrm>
        </p:spPr>
        <p:txBody>
          <a:bodyPr/>
          <a:lstStyle/>
          <a:p>
            <a:r>
              <a:rPr lang="en-US" sz="2800" dirty="0"/>
              <a:t>Optimized Performance:</a:t>
            </a:r>
            <a:br>
              <a:rPr lang="en-US" sz="2800" dirty="0"/>
            </a:br>
            <a:r>
              <a:rPr lang="en-US" sz="2000" dirty="0"/>
              <a:t>[Packed → Unpacked → Unpacked → Packed] vs. [Packed → Packed]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948C-2B96-4B34-825C-96F385DBD55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77611" y="5421404"/>
            <a:ext cx="68009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MAC and Execution Monitors are Disabled for these Performance Runs</a:t>
            </a:r>
          </a:p>
          <a:p>
            <a:r>
              <a:rPr lang="en-US" dirty="0"/>
              <a:t>All interactions via localhost, so no network latencies are involved</a:t>
            </a:r>
          </a:p>
          <a:p>
            <a:r>
              <a:rPr lang="en-US" dirty="0"/>
              <a:t>Data Gathered on a Standard (~4 Year Old) Quad Core Workstation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DCD1C50-A385-4BB1-8B7D-37128483A9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041690"/>
              </p:ext>
            </p:extLst>
          </p:nvPr>
        </p:nvGraphicFramePr>
        <p:xfrm>
          <a:off x="322703" y="1009417"/>
          <a:ext cx="8520729" cy="43016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51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7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6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33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67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82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4682">
                <a:tc rowSpan="2">
                  <a:txBody>
                    <a:bodyPr/>
                    <a:lstStyle/>
                    <a:p>
                      <a:pPr algn="l"/>
                      <a:r>
                        <a:rPr lang="en-US" dirty="0"/>
                        <a:t>Connection</a:t>
                      </a:r>
                    </a:p>
                  </a:txBody>
                  <a:tcPr anchor="b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PUUP</a:t>
                      </a:r>
                    </a:p>
                    <a:p>
                      <a:r>
                        <a:rPr lang="en-US" dirty="0"/>
                        <a:t>vs PP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Java Implementation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C++ Implementation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59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Speed</a:t>
                      </a:r>
                    </a:p>
                    <a:p>
                      <a:pPr algn="ctr"/>
                      <a:r>
                        <a:rPr lang="en-US" dirty="0"/>
                        <a:t>Mbps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Latency</a:t>
                      </a:r>
                    </a:p>
                    <a:p>
                      <a:pPr algn="ctr"/>
                      <a:r>
                        <a:rPr lang="en-US" dirty="0" err="1"/>
                        <a:t>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Speed Mbps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Latency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ms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973">
                <a:tc>
                  <a:txBody>
                    <a:bodyPr/>
                    <a:lstStyle/>
                    <a:p>
                      <a:r>
                        <a:rPr lang="en-US" dirty="0"/>
                        <a:t>R1</a:t>
                      </a:r>
                      <a:r>
                        <a:rPr lang="en-US" baseline="0" dirty="0"/>
                        <a:t> -&gt; T1 (No Transform)</a:t>
                      </a:r>
                      <a:endParaRPr lang="en-US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PUUP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2956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2818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0.7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973">
                <a:tc>
                  <a:txBody>
                    <a:bodyPr/>
                    <a:lstStyle/>
                    <a:p>
                      <a:r>
                        <a:rPr lang="en-US" dirty="0"/>
                        <a:t>R1</a:t>
                      </a:r>
                      <a:r>
                        <a:rPr lang="en-US" baseline="0" dirty="0"/>
                        <a:t> -&gt; T1 (No Transform)</a:t>
                      </a:r>
                      <a:endParaRPr lang="en-US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PP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2956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1.1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2818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0.7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973">
                <a:tc>
                  <a:txBody>
                    <a:bodyPr/>
                    <a:lstStyle/>
                    <a:p>
                      <a:r>
                        <a:rPr lang="en-US" dirty="0"/>
                        <a:t>R1 -&gt; T2 (Only</a:t>
                      </a:r>
                      <a:r>
                        <a:rPr lang="en-US" baseline="0" dirty="0"/>
                        <a:t> Change Time)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PUUP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2783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2803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0.8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973">
                <a:tc>
                  <a:txBody>
                    <a:bodyPr/>
                    <a:lstStyle/>
                    <a:p>
                      <a:r>
                        <a:rPr lang="en-US" dirty="0"/>
                        <a:t>R1 -&gt; T2 (Only</a:t>
                      </a:r>
                      <a:r>
                        <a:rPr lang="en-US" baseline="0" dirty="0"/>
                        <a:t> Change Time)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PP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2783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2743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0.8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973">
                <a:tc>
                  <a:txBody>
                    <a:bodyPr/>
                    <a:lstStyle/>
                    <a:p>
                      <a:r>
                        <a:rPr lang="en-US" dirty="0"/>
                        <a:t>R1 -&gt; T3 (Switch Order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Lat</a:t>
                      </a:r>
                      <a:r>
                        <a:rPr lang="en-US" baseline="0" dirty="0"/>
                        <a:t>, Lon)</a:t>
                      </a:r>
                      <a:endParaRPr lang="en-US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PUUP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1789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1.4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1773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0.9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1973">
                <a:tc>
                  <a:txBody>
                    <a:bodyPr/>
                    <a:lstStyle/>
                    <a:p>
                      <a:r>
                        <a:rPr lang="en-US" dirty="0"/>
                        <a:t>R1 -&gt; T3 (Switch Order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Lat</a:t>
                      </a:r>
                      <a:r>
                        <a:rPr lang="en-US" baseline="0" dirty="0"/>
                        <a:t>, Lon)</a:t>
                      </a:r>
                      <a:endParaRPr lang="en-US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PP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1804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1.4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1747</a:t>
                      </a: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0.9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1973">
                <a:tc>
                  <a:txBody>
                    <a:bodyPr/>
                    <a:lstStyle/>
                    <a:p>
                      <a:r>
                        <a:rPr lang="en-US" dirty="0"/>
                        <a:t>R1</a:t>
                      </a:r>
                      <a:r>
                        <a:rPr lang="en-US" baseline="0" dirty="0"/>
                        <a:t> -&gt; T4 (Change All Fields)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PUUP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1245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1.6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1555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0.9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1973">
                <a:tc>
                  <a:txBody>
                    <a:bodyPr/>
                    <a:lstStyle/>
                    <a:p>
                      <a:r>
                        <a:rPr lang="en-US" dirty="0"/>
                        <a:t>R1</a:t>
                      </a:r>
                      <a:r>
                        <a:rPr lang="en-US" baseline="0" dirty="0"/>
                        <a:t> -&gt; T4 (Change All Fields)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PP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1228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1.6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1643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479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44BA0-B3A8-4C7A-B4EA-E3DCACFC2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56623"/>
            <a:ext cx="7315200" cy="705377"/>
          </a:xfrm>
        </p:spPr>
        <p:txBody>
          <a:bodyPr/>
          <a:lstStyle/>
          <a:p>
            <a:r>
              <a:rPr lang="en-US" sz="2800" dirty="0"/>
              <a:t>Interoperability via Legacy </a:t>
            </a:r>
            <a:r>
              <a:rPr lang="en-US" sz="2800" dirty="0" err="1"/>
              <a:t>Comms</a:t>
            </a:r>
            <a:r>
              <a:rPr lang="en-US" sz="2800" dirty="0"/>
              <a:t>, </a:t>
            </a:r>
            <a:br>
              <a:rPr lang="en-US" sz="2800" dirty="0"/>
            </a:br>
            <a:r>
              <a:rPr lang="en-US" sz="2800" dirty="0"/>
              <a:t>What if desired messages aren’t supported?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3F4CEF-B5A6-4AE4-989A-76BE2DB8F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948C-2B96-4B34-825C-96F385DBD556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3CEC39-1C8D-460F-8419-0C5BA2C7BF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0534" y="2763199"/>
            <a:ext cx="2699834" cy="1438809"/>
          </a:xfrm>
          <a:prstGeom prst="rect">
            <a:avLst/>
          </a:prstGeom>
        </p:spPr>
      </p:pic>
      <p:pic>
        <p:nvPicPr>
          <p:cNvPr id="6" name="Picture 2" descr="http://www.thales7seas.com/html5/products/185/thumbs/L16-newteclogo.jpg">
            <a:extLst>
              <a:ext uri="{FF2B5EF4-FFF2-40B4-BE49-F238E27FC236}">
                <a16:creationId xmlns:a16="http://schemas.microsoft.com/office/drawing/2014/main" id="{DD35BC99-8FA1-4F29-8115-8CC9073668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8700" y="4718684"/>
            <a:ext cx="1077717" cy="792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3BE746A-2A0F-4972-9C84-328001C711E8}"/>
              </a:ext>
            </a:extLst>
          </p:cNvPr>
          <p:cNvSpPr/>
          <p:nvPr/>
        </p:nvSpPr>
        <p:spPr>
          <a:xfrm>
            <a:off x="706169" y="2844402"/>
            <a:ext cx="1515888" cy="2965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Pod Tracks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70E6FB-9649-409C-A9AE-7CB39D3570D5}"/>
              </a:ext>
            </a:extLst>
          </p:cNvPr>
          <p:cNvSpPr/>
          <p:nvPr/>
        </p:nvSpPr>
        <p:spPr>
          <a:xfrm>
            <a:off x="6917035" y="1989244"/>
            <a:ext cx="1521770" cy="2965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Display Tracks</a:t>
            </a:r>
          </a:p>
        </p:txBody>
      </p:sp>
      <p:pic>
        <p:nvPicPr>
          <p:cNvPr id="9" name="Picture 4" descr="Image result for rockwell ttr radio">
            <a:extLst>
              <a:ext uri="{FF2B5EF4-FFF2-40B4-BE49-F238E27FC236}">
                <a16:creationId xmlns:a16="http://schemas.microsoft.com/office/drawing/2014/main" id="{6E0669D6-3AE9-4EB6-940F-583FC2FA87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754" y="4769757"/>
            <a:ext cx="756719" cy="712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Image result for rockwell ttr radio">
            <a:extLst>
              <a:ext uri="{FF2B5EF4-FFF2-40B4-BE49-F238E27FC236}">
                <a16:creationId xmlns:a16="http://schemas.microsoft.com/office/drawing/2014/main" id="{0E7F82B7-77BD-4E68-8979-6BCC1F9AE0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8047" y="4769757"/>
            <a:ext cx="756719" cy="712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CE7648D-B8F2-43FF-81CB-FE16397DC4BF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0471" b="11544"/>
          <a:stretch/>
        </p:blipFill>
        <p:spPr>
          <a:xfrm>
            <a:off x="283993" y="1017306"/>
            <a:ext cx="2139284" cy="96959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8573C13-5300-4B27-AD9C-E1B88A8E9A34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3960" b="14610"/>
          <a:stretch/>
        </p:blipFill>
        <p:spPr>
          <a:xfrm>
            <a:off x="668828" y="1985635"/>
            <a:ext cx="1667487" cy="43001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5EB9A91-842A-4ACE-A750-103503706F8B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0471" b="11544"/>
          <a:stretch/>
        </p:blipFill>
        <p:spPr>
          <a:xfrm>
            <a:off x="6558253" y="979709"/>
            <a:ext cx="2139284" cy="969594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A06AE8A-001F-4D07-AC21-5CEB06DFD51F}"/>
              </a:ext>
            </a:extLst>
          </p:cNvPr>
          <p:cNvCxnSpPr>
            <a:cxnSpLocks/>
            <a:stCxn id="18" idx="2"/>
            <a:endCxn id="9" idx="0"/>
          </p:cNvCxnSpPr>
          <p:nvPr/>
        </p:nvCxnSpPr>
        <p:spPr>
          <a:xfrm>
            <a:off x="1464114" y="4465071"/>
            <a:ext cx="0" cy="30468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E53500E-C511-467F-8EA3-2491D5E864D6}"/>
              </a:ext>
            </a:extLst>
          </p:cNvPr>
          <p:cNvCxnSpPr>
            <a:stCxn id="9" idx="3"/>
            <a:endCxn id="6" idx="1"/>
          </p:cNvCxnSpPr>
          <p:nvPr/>
        </p:nvCxnSpPr>
        <p:spPr>
          <a:xfrm flipV="1">
            <a:off x="1842473" y="5114745"/>
            <a:ext cx="1966227" cy="1111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9F67643-77FC-4927-8C67-5EFC63C64EAD}"/>
              </a:ext>
            </a:extLst>
          </p:cNvPr>
          <p:cNvCxnSpPr>
            <a:cxnSpLocks/>
            <a:stCxn id="6" idx="3"/>
            <a:endCxn id="10" idx="1"/>
          </p:cNvCxnSpPr>
          <p:nvPr/>
        </p:nvCxnSpPr>
        <p:spPr>
          <a:xfrm>
            <a:off x="4886417" y="5114745"/>
            <a:ext cx="2411630" cy="1111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932C13FE-531E-41FD-89AD-12408563C46B}"/>
              </a:ext>
            </a:extLst>
          </p:cNvPr>
          <p:cNvSpPr/>
          <p:nvPr/>
        </p:nvSpPr>
        <p:spPr>
          <a:xfrm>
            <a:off x="3146701" y="4264425"/>
            <a:ext cx="2384996" cy="2962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Legacy </a:t>
            </a:r>
            <a:r>
              <a:rPr lang="en-US" dirty="0" err="1">
                <a:solidFill>
                  <a:schemeClr val="tx1"/>
                </a:solidFill>
              </a:rPr>
              <a:t>Comm</a:t>
            </a:r>
            <a:r>
              <a:rPr lang="en-US" dirty="0">
                <a:solidFill>
                  <a:schemeClr val="tx1"/>
                </a:solidFill>
              </a:rPr>
              <a:t> Message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F560194-E101-47E3-A7BF-AD40B428E8B3}"/>
              </a:ext>
            </a:extLst>
          </p:cNvPr>
          <p:cNvSpPr/>
          <p:nvPr/>
        </p:nvSpPr>
        <p:spPr>
          <a:xfrm>
            <a:off x="275877" y="4202009"/>
            <a:ext cx="2376474" cy="2630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Legacy </a:t>
            </a:r>
            <a:r>
              <a:rPr lang="en-US" dirty="0" err="1">
                <a:solidFill>
                  <a:schemeClr val="tx1"/>
                </a:solidFill>
              </a:rPr>
              <a:t>Comm</a:t>
            </a:r>
            <a:r>
              <a:rPr lang="en-US" dirty="0">
                <a:solidFill>
                  <a:schemeClr val="tx1"/>
                </a:solidFill>
              </a:rPr>
              <a:t> Message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2FA6654-BEE6-41CB-A81B-B51BB88FD269}"/>
              </a:ext>
            </a:extLst>
          </p:cNvPr>
          <p:cNvCxnSpPr>
            <a:cxnSpLocks/>
            <a:stCxn id="10" idx="0"/>
            <a:endCxn id="20" idx="2"/>
          </p:cNvCxnSpPr>
          <p:nvPr/>
        </p:nvCxnSpPr>
        <p:spPr>
          <a:xfrm flipV="1">
            <a:off x="7676407" y="4470514"/>
            <a:ext cx="1514" cy="29924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0F606903-8FDC-401A-AEBB-BD58CA32EA9B}"/>
              </a:ext>
            </a:extLst>
          </p:cNvPr>
          <p:cNvSpPr/>
          <p:nvPr/>
        </p:nvSpPr>
        <p:spPr>
          <a:xfrm>
            <a:off x="6491650" y="4207452"/>
            <a:ext cx="2372542" cy="2630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Legacy </a:t>
            </a:r>
            <a:r>
              <a:rPr lang="en-US" dirty="0" err="1">
                <a:solidFill>
                  <a:schemeClr val="tx1"/>
                </a:solidFill>
              </a:rPr>
              <a:t>Comm</a:t>
            </a:r>
            <a:r>
              <a:rPr lang="en-US" dirty="0">
                <a:solidFill>
                  <a:schemeClr val="tx1"/>
                </a:solidFill>
              </a:rPr>
              <a:t> Message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34DF9A5-B568-4679-8C07-A6147AD1C0FD}"/>
              </a:ext>
            </a:extLst>
          </p:cNvPr>
          <p:cNvCxnSpPr>
            <a:cxnSpLocks/>
            <a:stCxn id="7" idx="2"/>
            <a:endCxn id="22" idx="0"/>
          </p:cNvCxnSpPr>
          <p:nvPr/>
        </p:nvCxnSpPr>
        <p:spPr>
          <a:xfrm>
            <a:off x="1464113" y="3140995"/>
            <a:ext cx="0" cy="30850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7CF21BB-6D71-4C91-B663-439011FFEFFB}"/>
              </a:ext>
            </a:extLst>
          </p:cNvPr>
          <p:cNvSpPr txBox="1"/>
          <p:nvPr/>
        </p:nvSpPr>
        <p:spPr>
          <a:xfrm>
            <a:off x="1312469" y="3449501"/>
            <a:ext cx="303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?</a:t>
            </a:r>
            <a:endParaRPr lang="en-US" b="1" dirty="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AC5E6D0-581C-4993-B4D9-BFEF1F1F6688}"/>
              </a:ext>
            </a:extLst>
          </p:cNvPr>
          <p:cNvCxnSpPr>
            <a:cxnSpLocks/>
            <a:stCxn id="22" idx="2"/>
            <a:endCxn id="18" idx="0"/>
          </p:cNvCxnSpPr>
          <p:nvPr/>
        </p:nvCxnSpPr>
        <p:spPr>
          <a:xfrm>
            <a:off x="1464113" y="3849611"/>
            <a:ext cx="1" cy="35239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98D574A-7FD1-4569-9A42-0662201A5B07}"/>
              </a:ext>
            </a:extLst>
          </p:cNvPr>
          <p:cNvCxnSpPr>
            <a:cxnSpLocks/>
            <a:stCxn id="25" idx="0"/>
            <a:endCxn id="8" idx="2"/>
          </p:cNvCxnSpPr>
          <p:nvPr/>
        </p:nvCxnSpPr>
        <p:spPr>
          <a:xfrm flipV="1">
            <a:off x="7676407" y="2285837"/>
            <a:ext cx="1513" cy="107217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4BFD3B3D-6A65-4694-883C-89E766971418}"/>
              </a:ext>
            </a:extLst>
          </p:cNvPr>
          <p:cNvSpPr txBox="1"/>
          <p:nvPr/>
        </p:nvSpPr>
        <p:spPr>
          <a:xfrm>
            <a:off x="7524763" y="3358010"/>
            <a:ext cx="303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?</a:t>
            </a:r>
            <a:endParaRPr lang="en-US" b="1" dirty="0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99EE3BD-5AE0-42FE-8A1C-19B12F230649}"/>
              </a:ext>
            </a:extLst>
          </p:cNvPr>
          <p:cNvCxnSpPr>
            <a:cxnSpLocks/>
            <a:stCxn id="20" idx="0"/>
            <a:endCxn id="25" idx="2"/>
          </p:cNvCxnSpPr>
          <p:nvPr/>
        </p:nvCxnSpPr>
        <p:spPr>
          <a:xfrm flipH="1" flipV="1">
            <a:off x="7676407" y="3758120"/>
            <a:ext cx="1514" cy="44933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5134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A2AB0-2618-4C0C-B47A-616F6A93E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93662"/>
            <a:ext cx="7343775" cy="638175"/>
          </a:xfrm>
        </p:spPr>
        <p:txBody>
          <a:bodyPr/>
          <a:lstStyle/>
          <a:p>
            <a:r>
              <a:rPr lang="en-US" sz="2800" dirty="0"/>
              <a:t>Auto-generate Transcoder to “Encode” </a:t>
            </a:r>
            <a:br>
              <a:rPr lang="en-US" sz="2800" dirty="0"/>
            </a:br>
            <a:r>
              <a:rPr lang="en-US" sz="2800" dirty="0"/>
              <a:t>Messages into Legacy </a:t>
            </a:r>
            <a:r>
              <a:rPr lang="en-US" sz="2800" dirty="0" err="1"/>
              <a:t>Comms</a:t>
            </a:r>
            <a:r>
              <a:rPr lang="en-US" sz="2800" dirty="0"/>
              <a:t> Messages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A258F6-65E1-4ACD-9C86-6722FC25A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948C-2B96-4B34-825C-96F385DBD556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ED52AB-DCD2-4FA8-A310-2D19D21E3E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7641" y="1152015"/>
            <a:ext cx="2699834" cy="1438809"/>
          </a:xfrm>
          <a:prstGeom prst="rect">
            <a:avLst/>
          </a:prstGeom>
        </p:spPr>
      </p:pic>
      <p:pic>
        <p:nvPicPr>
          <p:cNvPr id="6" name="Picture 2" descr="http://www.thales7seas.com/html5/products/185/thumbs/L16-newteclogo.jpg">
            <a:extLst>
              <a:ext uri="{FF2B5EF4-FFF2-40B4-BE49-F238E27FC236}">
                <a16:creationId xmlns:a16="http://schemas.microsoft.com/office/drawing/2014/main" id="{3EC2D84D-558D-4A00-B471-7119A39996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8700" y="4718684"/>
            <a:ext cx="1077717" cy="792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ABCABE6-3033-4F36-8212-F7B714D9E7F8}"/>
              </a:ext>
            </a:extLst>
          </p:cNvPr>
          <p:cNvSpPr/>
          <p:nvPr/>
        </p:nvSpPr>
        <p:spPr>
          <a:xfrm>
            <a:off x="706169" y="2844402"/>
            <a:ext cx="1515888" cy="2965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Pod Tracks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DB8DFA-39B1-47DA-8BD6-6DBE66D63C4E}"/>
              </a:ext>
            </a:extLst>
          </p:cNvPr>
          <p:cNvSpPr/>
          <p:nvPr/>
        </p:nvSpPr>
        <p:spPr>
          <a:xfrm>
            <a:off x="6917035" y="1989244"/>
            <a:ext cx="1521770" cy="2965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Display Tracks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C7A1E9B-8582-4423-AB23-2C732F193B10}"/>
              </a:ext>
            </a:extLst>
          </p:cNvPr>
          <p:cNvCxnSpPr>
            <a:cxnSpLocks/>
            <a:stCxn id="38" idx="0"/>
            <a:endCxn id="8" idx="2"/>
          </p:cNvCxnSpPr>
          <p:nvPr/>
        </p:nvCxnSpPr>
        <p:spPr>
          <a:xfrm flipH="1" flipV="1">
            <a:off x="7677920" y="2285837"/>
            <a:ext cx="1" cy="15106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4" descr="Image result for rockwell ttr radio">
            <a:extLst>
              <a:ext uri="{FF2B5EF4-FFF2-40B4-BE49-F238E27FC236}">
                <a16:creationId xmlns:a16="http://schemas.microsoft.com/office/drawing/2014/main" id="{DE128C0A-C23F-483A-9682-CEDFEE09F1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754" y="4769757"/>
            <a:ext cx="756719" cy="712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Image result for rockwell ttr radio">
            <a:extLst>
              <a:ext uri="{FF2B5EF4-FFF2-40B4-BE49-F238E27FC236}">
                <a16:creationId xmlns:a16="http://schemas.microsoft.com/office/drawing/2014/main" id="{EE9E0361-14C0-4087-A11C-252981A72F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8047" y="4769757"/>
            <a:ext cx="756719" cy="712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29E3A36-6EB7-4D7C-8023-9C00CD9A60C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0471" b="11544"/>
          <a:stretch/>
        </p:blipFill>
        <p:spPr>
          <a:xfrm>
            <a:off x="283993" y="1017306"/>
            <a:ext cx="2139284" cy="96959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3391193-EB3A-4EED-A78A-1A2ED4AE298B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3960" b="14610"/>
          <a:stretch/>
        </p:blipFill>
        <p:spPr>
          <a:xfrm>
            <a:off x="668828" y="1985635"/>
            <a:ext cx="1667487" cy="43001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07B9E16-34E9-4322-AFAE-CCB4C8A836A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0471" b="11544"/>
          <a:stretch/>
        </p:blipFill>
        <p:spPr>
          <a:xfrm>
            <a:off x="6558253" y="979709"/>
            <a:ext cx="2139284" cy="969594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1C62C63-506C-4CF0-A07E-53F35561F3AD}"/>
              </a:ext>
            </a:extLst>
          </p:cNvPr>
          <p:cNvCxnSpPr>
            <a:cxnSpLocks/>
            <a:stCxn id="21" idx="2"/>
            <a:endCxn id="10" idx="0"/>
          </p:cNvCxnSpPr>
          <p:nvPr/>
        </p:nvCxnSpPr>
        <p:spPr>
          <a:xfrm>
            <a:off x="1464114" y="4465071"/>
            <a:ext cx="0" cy="30468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BD97A86-1559-431E-8D10-6C7B5B36492D}"/>
              </a:ext>
            </a:extLst>
          </p:cNvPr>
          <p:cNvCxnSpPr>
            <a:stCxn id="10" idx="3"/>
            <a:endCxn id="6" idx="1"/>
          </p:cNvCxnSpPr>
          <p:nvPr/>
        </p:nvCxnSpPr>
        <p:spPr>
          <a:xfrm flipV="1">
            <a:off x="1842473" y="5114745"/>
            <a:ext cx="1966227" cy="1111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423A0B6-3F44-4310-B73B-C510322400A7}"/>
              </a:ext>
            </a:extLst>
          </p:cNvPr>
          <p:cNvCxnSpPr>
            <a:cxnSpLocks/>
            <a:stCxn id="6" idx="3"/>
            <a:endCxn id="11" idx="1"/>
          </p:cNvCxnSpPr>
          <p:nvPr/>
        </p:nvCxnSpPr>
        <p:spPr>
          <a:xfrm>
            <a:off x="4886417" y="5114745"/>
            <a:ext cx="2411630" cy="1111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8757991D-7533-425A-8E8F-C3B84CE7B245}"/>
              </a:ext>
            </a:extLst>
          </p:cNvPr>
          <p:cNvSpPr/>
          <p:nvPr/>
        </p:nvSpPr>
        <p:spPr>
          <a:xfrm>
            <a:off x="4585524" y="5567822"/>
            <a:ext cx="2157045" cy="36145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Automatically Created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4AE774D-37A2-483A-BA7F-9BAEB8CC962C}"/>
              </a:ext>
            </a:extLst>
          </p:cNvPr>
          <p:cNvSpPr/>
          <p:nvPr/>
        </p:nvSpPr>
        <p:spPr>
          <a:xfrm>
            <a:off x="2048308" y="5567822"/>
            <a:ext cx="2157045" cy="3733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Manually Defined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C2D293E-40FD-4561-AABB-2FD3BEE91FAA}"/>
              </a:ext>
            </a:extLst>
          </p:cNvPr>
          <p:cNvSpPr/>
          <p:nvPr/>
        </p:nvSpPr>
        <p:spPr>
          <a:xfrm>
            <a:off x="3227270" y="2723600"/>
            <a:ext cx="2159428" cy="2962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Legacy Msg (600 Bits)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14C8A48-A9DE-40F6-AB98-96CA0CF91ED1}"/>
              </a:ext>
            </a:extLst>
          </p:cNvPr>
          <p:cNvSpPr/>
          <p:nvPr/>
        </p:nvSpPr>
        <p:spPr>
          <a:xfrm>
            <a:off x="238314" y="4202009"/>
            <a:ext cx="2451600" cy="2630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Legacy </a:t>
            </a:r>
            <a:r>
              <a:rPr lang="en-US" dirty="0" err="1">
                <a:solidFill>
                  <a:schemeClr val="tx1"/>
                </a:solidFill>
              </a:rPr>
              <a:t>Comm</a:t>
            </a:r>
            <a:r>
              <a:rPr lang="en-US" dirty="0">
                <a:solidFill>
                  <a:schemeClr val="tx1"/>
                </a:solidFill>
              </a:rPr>
              <a:t> Messages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348FF7A-6092-4041-948F-A1D600717CB0}"/>
              </a:ext>
            </a:extLst>
          </p:cNvPr>
          <p:cNvSpPr/>
          <p:nvPr/>
        </p:nvSpPr>
        <p:spPr>
          <a:xfrm>
            <a:off x="3505834" y="4501316"/>
            <a:ext cx="1614515" cy="28914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Fixed Bits (97)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0E2A530-4AB7-4AB9-96EF-898D16586909}"/>
              </a:ext>
            </a:extLst>
          </p:cNvPr>
          <p:cNvSpPr/>
          <p:nvPr/>
        </p:nvSpPr>
        <p:spPr>
          <a:xfrm>
            <a:off x="3505834" y="4136045"/>
            <a:ext cx="1614515" cy="28914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Free Bits (503)</a:t>
            </a:r>
          </a:p>
        </p:txBody>
      </p:sp>
      <p:sp>
        <p:nvSpPr>
          <p:cNvPr id="24" name="Rectangle: Rounded Corners 64">
            <a:extLst>
              <a:ext uri="{FF2B5EF4-FFF2-40B4-BE49-F238E27FC236}">
                <a16:creationId xmlns:a16="http://schemas.microsoft.com/office/drawing/2014/main" id="{CA3C9BC2-FAAE-48E2-BA85-B240E15585DB}"/>
              </a:ext>
            </a:extLst>
          </p:cNvPr>
          <p:cNvSpPr/>
          <p:nvPr/>
        </p:nvSpPr>
        <p:spPr>
          <a:xfrm>
            <a:off x="708373" y="3309469"/>
            <a:ext cx="1511481" cy="27531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Serialize</a:t>
            </a:r>
          </a:p>
        </p:txBody>
      </p:sp>
      <p:sp>
        <p:nvSpPr>
          <p:cNvPr id="25" name="Rectangle: Rounded Corners 64">
            <a:extLst>
              <a:ext uri="{FF2B5EF4-FFF2-40B4-BE49-F238E27FC236}">
                <a16:creationId xmlns:a16="http://schemas.microsoft.com/office/drawing/2014/main" id="{6F947B63-8D00-4FF6-B03C-0C2B9803F182}"/>
              </a:ext>
            </a:extLst>
          </p:cNvPr>
          <p:cNvSpPr/>
          <p:nvPr/>
        </p:nvSpPr>
        <p:spPr>
          <a:xfrm>
            <a:off x="714758" y="3789551"/>
            <a:ext cx="1498710" cy="27531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Transcode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D939E1A-4F95-4F30-8BA3-5D582035B663}"/>
              </a:ext>
            </a:extLst>
          </p:cNvPr>
          <p:cNvSpPr/>
          <p:nvPr/>
        </p:nvSpPr>
        <p:spPr>
          <a:xfrm>
            <a:off x="3510784" y="3782639"/>
            <a:ext cx="1609566" cy="28914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Transcoder</a:t>
            </a:r>
          </a:p>
        </p:txBody>
      </p:sp>
      <p:sp>
        <p:nvSpPr>
          <p:cNvPr id="27" name="Rectangle: Rounded Corners 57">
            <a:extLst>
              <a:ext uri="{FF2B5EF4-FFF2-40B4-BE49-F238E27FC236}">
                <a16:creationId xmlns:a16="http://schemas.microsoft.com/office/drawing/2014/main" id="{8B237B72-F60A-4827-8814-1D13F72FF072}"/>
              </a:ext>
            </a:extLst>
          </p:cNvPr>
          <p:cNvSpPr/>
          <p:nvPr/>
        </p:nvSpPr>
        <p:spPr>
          <a:xfrm>
            <a:off x="3229654" y="3256667"/>
            <a:ext cx="2157046" cy="27531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Transcoder Generator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261A3D4-F196-4E5B-9590-8C2C527CD678}"/>
              </a:ext>
            </a:extLst>
          </p:cNvPr>
          <p:cNvSpPr/>
          <p:nvPr/>
        </p:nvSpPr>
        <p:spPr>
          <a:xfrm>
            <a:off x="3128682" y="3718376"/>
            <a:ext cx="2358177" cy="11388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EB9DF34-EAC7-4147-9C1F-FC8DFC183F14}"/>
              </a:ext>
            </a:extLst>
          </p:cNvPr>
          <p:cNvCxnSpPr>
            <a:stCxn id="27" idx="2"/>
            <a:endCxn id="28" idx="0"/>
          </p:cNvCxnSpPr>
          <p:nvPr/>
        </p:nvCxnSpPr>
        <p:spPr>
          <a:xfrm flipH="1">
            <a:off x="4307771" y="3531985"/>
            <a:ext cx="406" cy="18639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B4B961E-720C-45CA-B938-F6F5A46B8939}"/>
              </a:ext>
            </a:extLst>
          </p:cNvPr>
          <p:cNvCxnSpPr>
            <a:cxnSpLocks/>
            <a:stCxn id="20" idx="2"/>
            <a:endCxn id="27" idx="0"/>
          </p:cNvCxnSpPr>
          <p:nvPr/>
        </p:nvCxnSpPr>
        <p:spPr>
          <a:xfrm>
            <a:off x="4306984" y="3019841"/>
            <a:ext cx="1193" cy="23682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>
            <a:extLst>
              <a:ext uri="{FF2B5EF4-FFF2-40B4-BE49-F238E27FC236}">
                <a16:creationId xmlns:a16="http://schemas.microsoft.com/office/drawing/2014/main" id="{AE0D3D11-5DEF-407F-99CF-89E16C4D7E2D}"/>
              </a:ext>
            </a:extLst>
          </p:cNvPr>
          <p:cNvCxnSpPr>
            <a:stCxn id="26" idx="1"/>
            <a:endCxn id="25" idx="3"/>
          </p:cNvCxnSpPr>
          <p:nvPr/>
        </p:nvCxnSpPr>
        <p:spPr>
          <a:xfrm rot="10800000">
            <a:off x="2213468" y="3927211"/>
            <a:ext cx="1297316" cy="1"/>
          </a:xfrm>
          <a:prstGeom prst="bent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5B1EF212-E082-4B4C-B00A-4923C3D96936}"/>
              </a:ext>
            </a:extLst>
          </p:cNvPr>
          <p:cNvSpPr/>
          <p:nvPr/>
        </p:nvSpPr>
        <p:spPr>
          <a:xfrm>
            <a:off x="6919976" y="2867775"/>
            <a:ext cx="1515888" cy="2965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Pod Tracks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E80CD14-A92D-40E1-AF09-F146135E734E}"/>
              </a:ext>
            </a:extLst>
          </p:cNvPr>
          <p:cNvCxnSpPr>
            <a:cxnSpLocks/>
            <a:stCxn id="11" idx="0"/>
            <a:endCxn id="34" idx="2"/>
          </p:cNvCxnSpPr>
          <p:nvPr/>
        </p:nvCxnSpPr>
        <p:spPr>
          <a:xfrm flipV="1">
            <a:off x="7676407" y="4470514"/>
            <a:ext cx="1514" cy="29924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69B79579-E7F8-4828-A23B-84FCECE565CC}"/>
              </a:ext>
            </a:extLst>
          </p:cNvPr>
          <p:cNvSpPr/>
          <p:nvPr/>
        </p:nvSpPr>
        <p:spPr>
          <a:xfrm>
            <a:off x="6494056" y="4207452"/>
            <a:ext cx="2367730" cy="2630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Legacy </a:t>
            </a:r>
            <a:r>
              <a:rPr lang="en-US" dirty="0" err="1">
                <a:solidFill>
                  <a:schemeClr val="tx1"/>
                </a:solidFill>
              </a:rPr>
              <a:t>Comm</a:t>
            </a:r>
            <a:r>
              <a:rPr lang="en-US" dirty="0">
                <a:solidFill>
                  <a:schemeClr val="tx1"/>
                </a:solidFill>
              </a:rPr>
              <a:t> Messages</a:t>
            </a:r>
          </a:p>
        </p:txBody>
      </p:sp>
      <p:sp>
        <p:nvSpPr>
          <p:cNvPr id="35" name="Rectangle: Rounded Corners 64">
            <a:extLst>
              <a:ext uri="{FF2B5EF4-FFF2-40B4-BE49-F238E27FC236}">
                <a16:creationId xmlns:a16="http://schemas.microsoft.com/office/drawing/2014/main" id="{D64F7EB8-D098-4932-9658-0569EEFDB71C}"/>
              </a:ext>
            </a:extLst>
          </p:cNvPr>
          <p:cNvSpPr/>
          <p:nvPr/>
        </p:nvSpPr>
        <p:spPr>
          <a:xfrm>
            <a:off x="6922180" y="3332842"/>
            <a:ext cx="1511481" cy="27531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Deserialize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: Rounded Corners 64">
            <a:extLst>
              <a:ext uri="{FF2B5EF4-FFF2-40B4-BE49-F238E27FC236}">
                <a16:creationId xmlns:a16="http://schemas.microsoft.com/office/drawing/2014/main" id="{484709DD-2DAE-41AE-ABE8-417F9052F44F}"/>
              </a:ext>
            </a:extLst>
          </p:cNvPr>
          <p:cNvSpPr/>
          <p:nvPr/>
        </p:nvSpPr>
        <p:spPr>
          <a:xfrm>
            <a:off x="6928565" y="3789551"/>
            <a:ext cx="1498710" cy="27531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Transcode</a:t>
            </a:r>
          </a:p>
        </p:txBody>
      </p:sp>
      <p:cxnSp>
        <p:nvCxnSpPr>
          <p:cNvPr id="37" name="Elbow Connector 36">
            <a:extLst>
              <a:ext uri="{FF2B5EF4-FFF2-40B4-BE49-F238E27FC236}">
                <a16:creationId xmlns:a16="http://schemas.microsoft.com/office/drawing/2014/main" id="{4A263185-71EF-4422-8539-01E27DEB5C8D}"/>
              </a:ext>
            </a:extLst>
          </p:cNvPr>
          <p:cNvCxnSpPr>
            <a:stCxn id="26" idx="3"/>
            <a:endCxn id="36" idx="1"/>
          </p:cNvCxnSpPr>
          <p:nvPr/>
        </p:nvCxnSpPr>
        <p:spPr>
          <a:xfrm flipV="1">
            <a:off x="5120350" y="3927210"/>
            <a:ext cx="1808215" cy="1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: Rounded Corners 64">
            <a:extLst>
              <a:ext uri="{FF2B5EF4-FFF2-40B4-BE49-F238E27FC236}">
                <a16:creationId xmlns:a16="http://schemas.microsoft.com/office/drawing/2014/main" id="{DD7C3BF7-493C-4A76-9EF1-8D43978ECD85}"/>
              </a:ext>
            </a:extLst>
          </p:cNvPr>
          <p:cNvSpPr/>
          <p:nvPr/>
        </p:nvSpPr>
        <p:spPr>
          <a:xfrm>
            <a:off x="6922180" y="2436905"/>
            <a:ext cx="1511481" cy="27531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Transform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3C191850-CCDE-448E-B76F-D6FC3D64C7C5}"/>
              </a:ext>
            </a:extLst>
          </p:cNvPr>
          <p:cNvCxnSpPr>
            <a:cxnSpLocks/>
            <a:stCxn id="32" idx="0"/>
            <a:endCxn id="38" idx="2"/>
          </p:cNvCxnSpPr>
          <p:nvPr/>
        </p:nvCxnSpPr>
        <p:spPr>
          <a:xfrm flipV="1">
            <a:off x="7677920" y="2712223"/>
            <a:ext cx="1" cy="15555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5428CEEA-A24A-494D-BE16-6C4B1EB2FD41}"/>
              </a:ext>
            </a:extLst>
          </p:cNvPr>
          <p:cNvSpPr txBox="1"/>
          <p:nvPr/>
        </p:nvSpPr>
        <p:spPr>
          <a:xfrm>
            <a:off x="5509841" y="2981842"/>
            <a:ext cx="1197882" cy="646331"/>
          </a:xfrm>
          <a:prstGeom prst="rect">
            <a:avLst/>
          </a:prstGeom>
          <a:noFill/>
          <a:ln w="28575">
            <a:solidFill>
              <a:srgbClr val="3333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 Minutes on Laptop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868B73E-4A60-4D72-B1F3-FA09A24AC137}"/>
              </a:ext>
            </a:extLst>
          </p:cNvPr>
          <p:cNvSpPr txBox="1"/>
          <p:nvPr/>
        </p:nvSpPr>
        <p:spPr>
          <a:xfrm>
            <a:off x="2689913" y="1829080"/>
            <a:ext cx="3235758" cy="584775"/>
          </a:xfrm>
          <a:prstGeom prst="rect">
            <a:avLst/>
          </a:prstGeom>
          <a:solidFill>
            <a:schemeClr val="bg1"/>
          </a:solidFill>
          <a:ln w="28575">
            <a:solidFill>
              <a:srgbClr val="3333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~20 hours to Study Spec and Capture Each Message in FTG (1 time Cost)</a:t>
            </a:r>
            <a:endParaRPr lang="en-US" dirty="0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BE226A1E-A0AF-4B60-8F8E-B98C6A21B3BE}"/>
              </a:ext>
            </a:extLst>
          </p:cNvPr>
          <p:cNvCxnSpPr>
            <a:stCxn id="41" idx="1"/>
            <a:endCxn id="7" idx="3"/>
          </p:cNvCxnSpPr>
          <p:nvPr/>
        </p:nvCxnSpPr>
        <p:spPr>
          <a:xfrm flipH="1">
            <a:off x="2222057" y="2121468"/>
            <a:ext cx="467856" cy="871231"/>
          </a:xfrm>
          <a:prstGeom prst="straightConnector1">
            <a:avLst/>
          </a:prstGeom>
          <a:ln w="19050">
            <a:solidFill>
              <a:srgbClr val="3333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238398B4-F26A-49C9-A5F5-90E16A4E86B5}"/>
              </a:ext>
            </a:extLst>
          </p:cNvPr>
          <p:cNvCxnSpPr>
            <a:cxnSpLocks/>
            <a:stCxn id="41" idx="2"/>
            <a:endCxn id="20" idx="0"/>
          </p:cNvCxnSpPr>
          <p:nvPr/>
        </p:nvCxnSpPr>
        <p:spPr>
          <a:xfrm flipH="1">
            <a:off x="4306984" y="2413855"/>
            <a:ext cx="808" cy="309745"/>
          </a:xfrm>
          <a:prstGeom prst="straightConnector1">
            <a:avLst/>
          </a:prstGeom>
          <a:ln w="19050">
            <a:solidFill>
              <a:srgbClr val="3333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992A400A-0FBC-41A1-94D1-52248AEAC0C8}"/>
              </a:ext>
            </a:extLst>
          </p:cNvPr>
          <p:cNvCxnSpPr>
            <a:stCxn id="41" idx="3"/>
            <a:endCxn id="8" idx="1"/>
          </p:cNvCxnSpPr>
          <p:nvPr/>
        </p:nvCxnSpPr>
        <p:spPr>
          <a:xfrm>
            <a:off x="5925671" y="2121468"/>
            <a:ext cx="991364" cy="16073"/>
          </a:xfrm>
          <a:prstGeom prst="straightConnector1">
            <a:avLst/>
          </a:prstGeom>
          <a:ln w="19050">
            <a:solidFill>
              <a:srgbClr val="3333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219F3A37-445A-4965-8813-5575DC19EA7E}"/>
              </a:ext>
            </a:extLst>
          </p:cNvPr>
          <p:cNvCxnSpPr>
            <a:cxnSpLocks/>
            <a:stCxn id="35" idx="0"/>
            <a:endCxn id="32" idx="2"/>
          </p:cNvCxnSpPr>
          <p:nvPr/>
        </p:nvCxnSpPr>
        <p:spPr>
          <a:xfrm flipH="1" flipV="1">
            <a:off x="7677920" y="3164368"/>
            <a:ext cx="1" cy="16847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453B382-4121-4FA3-B8FA-5BAB502BC8A0}"/>
              </a:ext>
            </a:extLst>
          </p:cNvPr>
          <p:cNvCxnSpPr>
            <a:cxnSpLocks/>
            <a:stCxn id="36" idx="0"/>
            <a:endCxn id="35" idx="2"/>
          </p:cNvCxnSpPr>
          <p:nvPr/>
        </p:nvCxnSpPr>
        <p:spPr>
          <a:xfrm flipV="1">
            <a:off x="7677920" y="3608160"/>
            <a:ext cx="1" cy="18139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B7D533E8-ABA8-4676-8680-17A0EE753757}"/>
              </a:ext>
            </a:extLst>
          </p:cNvPr>
          <p:cNvCxnSpPr>
            <a:cxnSpLocks/>
            <a:stCxn id="34" idx="0"/>
            <a:endCxn id="36" idx="2"/>
          </p:cNvCxnSpPr>
          <p:nvPr/>
        </p:nvCxnSpPr>
        <p:spPr>
          <a:xfrm flipH="1" flipV="1">
            <a:off x="7677920" y="4064869"/>
            <a:ext cx="1" cy="14258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2C917DEA-295A-42DD-8681-9FA9B275377C}"/>
              </a:ext>
            </a:extLst>
          </p:cNvPr>
          <p:cNvCxnSpPr>
            <a:cxnSpLocks/>
            <a:stCxn id="24" idx="2"/>
            <a:endCxn id="25" idx="0"/>
          </p:cNvCxnSpPr>
          <p:nvPr/>
        </p:nvCxnSpPr>
        <p:spPr>
          <a:xfrm flipH="1">
            <a:off x="1464113" y="3584787"/>
            <a:ext cx="1" cy="20476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904FB20B-C286-4C9D-9026-8D1636C2A807}"/>
              </a:ext>
            </a:extLst>
          </p:cNvPr>
          <p:cNvCxnSpPr>
            <a:cxnSpLocks/>
            <a:stCxn id="7" idx="2"/>
            <a:endCxn id="24" idx="0"/>
          </p:cNvCxnSpPr>
          <p:nvPr/>
        </p:nvCxnSpPr>
        <p:spPr>
          <a:xfrm>
            <a:off x="1464113" y="3140995"/>
            <a:ext cx="1" cy="16847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CF072419-4A68-461E-944C-A4668875ECFF}"/>
              </a:ext>
            </a:extLst>
          </p:cNvPr>
          <p:cNvCxnSpPr>
            <a:cxnSpLocks/>
            <a:stCxn id="25" idx="2"/>
            <a:endCxn id="21" idx="0"/>
          </p:cNvCxnSpPr>
          <p:nvPr/>
        </p:nvCxnSpPr>
        <p:spPr>
          <a:xfrm>
            <a:off x="1464113" y="4064869"/>
            <a:ext cx="1" cy="13714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5FE4ADDE-62DD-4197-9F48-3FFFA66909F5}"/>
              </a:ext>
            </a:extLst>
          </p:cNvPr>
          <p:cNvSpPr txBox="1"/>
          <p:nvPr/>
        </p:nvSpPr>
        <p:spPr>
          <a:xfrm>
            <a:off x="215478" y="6008910"/>
            <a:ext cx="8721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Capability Demonstrated in Live Flight in January 2018 with Example Legacy </a:t>
            </a:r>
            <a:r>
              <a:rPr lang="en-US" dirty="0" err="1"/>
              <a:t>Comm’s</a:t>
            </a:r>
            <a:r>
              <a:rPr lang="en-US" dirty="0"/>
              <a:t> System</a:t>
            </a:r>
          </a:p>
        </p:txBody>
      </p:sp>
    </p:spTree>
    <p:extLst>
      <p:ext uri="{BB962C8B-B14F-4D97-AF65-F5344CB8AC3E}">
        <p14:creationId xmlns:p14="http://schemas.microsoft.com/office/powerpoint/2010/main" val="17274746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C1526-218A-40CB-96C9-8FA6DC5C3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125" y="56623"/>
            <a:ext cx="7381875" cy="705377"/>
          </a:xfrm>
        </p:spPr>
        <p:txBody>
          <a:bodyPr/>
          <a:lstStyle/>
          <a:p>
            <a:r>
              <a:rPr lang="en-US" sz="2800" dirty="0"/>
              <a:t>STITCHES Allows a New Approach </a:t>
            </a:r>
            <a:br>
              <a:rPr lang="en-US" sz="2800" dirty="0"/>
            </a:br>
            <a:r>
              <a:rPr lang="en-US" sz="2800" dirty="0"/>
              <a:t>to System Integration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0750B-DC28-44AD-9901-2A1B269823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212" y="993244"/>
            <a:ext cx="8791575" cy="5211763"/>
          </a:xfrm>
        </p:spPr>
        <p:txBody>
          <a:bodyPr/>
          <a:lstStyle/>
          <a:p>
            <a:r>
              <a:rPr lang="en-US" sz="2000" dirty="0"/>
              <a:t>FTG Efficiently Captures Information Required for Interoperability</a:t>
            </a:r>
          </a:p>
          <a:p>
            <a:pPr lvl="1"/>
            <a:r>
              <a:rPr lang="en-US" sz="1800" dirty="0"/>
              <a:t>No Global Coordination, Just local and Pairwise Interactions</a:t>
            </a:r>
          </a:p>
          <a:p>
            <a:pPr lvl="1"/>
            <a:r>
              <a:rPr lang="en-US" sz="1800" dirty="0"/>
              <a:t>Ontology defined via transformation, not semantics</a:t>
            </a:r>
          </a:p>
          <a:p>
            <a:r>
              <a:rPr lang="en-US" sz="2000" dirty="0"/>
              <a:t>STITCHES Allows for the Rapid Instantiation of </a:t>
            </a:r>
            <a:r>
              <a:rPr lang="en-US" sz="2000" dirty="0" err="1"/>
              <a:t>SoS</a:t>
            </a:r>
            <a:r>
              <a:rPr lang="en-US" sz="2000" dirty="0"/>
              <a:t> Capabilities</a:t>
            </a:r>
          </a:p>
          <a:p>
            <a:pPr lvl="1"/>
            <a:r>
              <a:rPr lang="en-US" sz="1800" dirty="0"/>
              <a:t>Compile new </a:t>
            </a:r>
            <a:r>
              <a:rPr lang="en-US" sz="1800" dirty="0" err="1"/>
              <a:t>SoS</a:t>
            </a:r>
            <a:r>
              <a:rPr lang="en-US" sz="1800" dirty="0"/>
              <a:t> integrations in minutes, not months</a:t>
            </a:r>
          </a:p>
          <a:p>
            <a:pPr lvl="1"/>
            <a:r>
              <a:rPr lang="en-US" sz="1800" dirty="0"/>
              <a:t>Each instance is tailored (optimized) for the needs of that </a:t>
            </a:r>
            <a:r>
              <a:rPr lang="en-US" sz="1800" dirty="0" err="1"/>
              <a:t>SoS</a:t>
            </a:r>
            <a:endParaRPr lang="en-US" sz="1800" dirty="0"/>
          </a:p>
          <a:p>
            <a:r>
              <a:rPr lang="en-US" sz="2000" dirty="0"/>
              <a:t>STITCHES Is Available to Anyone in DoD As Open Source Toolchain</a:t>
            </a:r>
          </a:p>
          <a:p>
            <a:pPr lvl="1"/>
            <a:r>
              <a:rPr lang="en-US" sz="1800" dirty="0"/>
              <a:t>Register for account (with a DoD Gov/contractor email) at </a:t>
            </a:r>
            <a:r>
              <a:rPr lang="en-US" sz="1800" dirty="0">
                <a:hlinkClick r:id="rId3"/>
              </a:rPr>
              <a:t>www.stitches.tech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Full source, install packages, training packages, pre-built VM, user forums, etc.</a:t>
            </a:r>
          </a:p>
          <a:p>
            <a:pPr lvl="1"/>
            <a:r>
              <a:rPr lang="en-US" sz="1800" dirty="0"/>
              <a:t>Targeting Public, Open Source Release of STITCHES (not FTG which contains DoD Data)</a:t>
            </a:r>
          </a:p>
          <a:p>
            <a:r>
              <a:rPr lang="en-US" sz="2000" dirty="0"/>
              <a:t>STITCHES Is Very Mature for a DARPA Project</a:t>
            </a:r>
          </a:p>
          <a:p>
            <a:pPr lvl="1"/>
            <a:r>
              <a:rPr lang="en-US" sz="1800" dirty="0"/>
              <a:t>Dozen Major Releases with large user base.  </a:t>
            </a:r>
          </a:p>
          <a:p>
            <a:pPr lvl="1"/>
            <a:r>
              <a:rPr lang="en-US" sz="1800" dirty="0"/>
              <a:t>Training sessions since 2015 (300+ people)</a:t>
            </a:r>
          </a:p>
          <a:p>
            <a:pPr lvl="1"/>
            <a:r>
              <a:rPr lang="en-US" sz="1800" dirty="0"/>
              <a:t>Used at 8+ major events, including multiple flight events</a:t>
            </a:r>
            <a:endParaRPr lang="en-US" sz="20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7FF1E7-648D-481C-AB2B-A7C838CDF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948C-2B96-4B34-825C-96F385DBD55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00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249" y="160537"/>
            <a:ext cx="7162800" cy="563562"/>
          </a:xfrm>
        </p:spPr>
        <p:txBody>
          <a:bodyPr/>
          <a:lstStyle/>
          <a:p>
            <a:r>
              <a:rPr lang="en-US" sz="2800" dirty="0"/>
              <a:t>The Goal:  Composing Systems That </a:t>
            </a:r>
            <a:br>
              <a:rPr lang="en-US" sz="2800" dirty="0"/>
            </a:br>
            <a:r>
              <a:rPr lang="en-US" sz="2800" dirty="0"/>
              <a:t>Keep Up With The Times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485" y="1013974"/>
            <a:ext cx="8752787" cy="4931695"/>
          </a:xfrm>
        </p:spPr>
        <p:txBody>
          <a:bodyPr/>
          <a:lstStyle/>
          <a:p>
            <a:r>
              <a:rPr lang="en-US" sz="2000" dirty="0" err="1"/>
              <a:t>DoD</a:t>
            </a:r>
            <a:r>
              <a:rPr lang="en-US" sz="2000" dirty="0"/>
              <a:t> has long assumed that homogeneous, fixed-configuration weapon systems are the only way to meet their goals of a superior military force</a:t>
            </a:r>
          </a:p>
          <a:p>
            <a:pPr lvl="1"/>
            <a:r>
              <a:rPr lang="en-US" sz="1800" dirty="0"/>
              <a:t>Must last a long time, so requirements are developed for 30+ years out.</a:t>
            </a:r>
          </a:p>
          <a:p>
            <a:pPr lvl="1"/>
            <a:r>
              <a:rPr lang="en-US" sz="1800" dirty="0"/>
              <a:t>Meeting 30 year out requirements with today’s technology is hard</a:t>
            </a:r>
          </a:p>
          <a:p>
            <a:pPr lvl="1"/>
            <a:r>
              <a:rPr lang="en-US" sz="1800" b="1" dirty="0"/>
              <a:t>Result is the best design possible with 20-30 year old technology </a:t>
            </a:r>
            <a:r>
              <a:rPr lang="en-US" sz="1800" dirty="0"/>
              <a:t>and </a:t>
            </a:r>
            <a:br>
              <a:rPr lang="en-US" sz="1800" dirty="0"/>
            </a:br>
            <a:r>
              <a:rPr lang="en-US" sz="1800" dirty="0"/>
              <a:t>updates are not efficient with respect to time or cost…</a:t>
            </a:r>
            <a:endParaRPr lang="en-US" sz="2000" dirty="0"/>
          </a:p>
          <a:p>
            <a:r>
              <a:rPr lang="en-US" sz="2000" dirty="0"/>
              <a:t>Open Architectures Try to Solve this Problem</a:t>
            </a:r>
          </a:p>
          <a:p>
            <a:pPr lvl="1"/>
            <a:r>
              <a:rPr lang="en-US" sz="1800" dirty="0"/>
              <a:t>Requires enormous effort to reach a “global” consensus on the system architecture,</a:t>
            </a:r>
          </a:p>
          <a:p>
            <a:pPr lvl="2"/>
            <a:r>
              <a:rPr lang="en-US" sz="1800" dirty="0"/>
              <a:t>Even then, it is only a “local” version of “global”</a:t>
            </a:r>
          </a:p>
          <a:p>
            <a:pPr lvl="2"/>
            <a:r>
              <a:rPr lang="en-US" sz="1800" dirty="0"/>
              <a:t>Global standards have to work for everyone, so aren’t optimized for your application</a:t>
            </a:r>
          </a:p>
          <a:p>
            <a:pPr lvl="1"/>
            <a:r>
              <a:rPr lang="en-US" sz="1800" dirty="0"/>
              <a:t>Result is </a:t>
            </a:r>
            <a:r>
              <a:rPr lang="en-US" sz="1800" b="1" dirty="0"/>
              <a:t>heterogeneous components in a homogeneous architecture </a:t>
            </a:r>
            <a:r>
              <a:rPr lang="en-US" sz="1800" dirty="0"/>
              <a:t>– which doesn’t work because the architecture needs to evolve with the technology</a:t>
            </a:r>
          </a:p>
          <a:p>
            <a:pPr lvl="1"/>
            <a:r>
              <a:rPr lang="en-US" sz="1800" dirty="0"/>
              <a:t>Attempts to build flexibility into the architecture (to support heterogeneity) just result in overly complex infrastructures that still don’t anticipate the new technologies</a:t>
            </a:r>
          </a:p>
          <a:p>
            <a:r>
              <a:rPr lang="en-US" sz="2000" dirty="0"/>
              <a:t>What if Global Interoperability Didn’t Require a Common Interface at ALL?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948C-2B96-4B34-825C-96F385DBD55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69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0" name="Straight Connector 189"/>
          <p:cNvCxnSpPr>
            <a:stCxn id="80" idx="6"/>
            <a:endCxn id="78" idx="2"/>
          </p:cNvCxnSpPr>
          <p:nvPr/>
        </p:nvCxnSpPr>
        <p:spPr>
          <a:xfrm flipV="1">
            <a:off x="4614438" y="1675748"/>
            <a:ext cx="803675" cy="16269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98" y="77816"/>
            <a:ext cx="7522502" cy="684184"/>
          </a:xfrm>
        </p:spPr>
        <p:txBody>
          <a:bodyPr/>
          <a:lstStyle/>
          <a:p>
            <a:r>
              <a:rPr lang="en-US" sz="2800" dirty="0"/>
              <a:t>Understanding the Trade between Local and Global Message Standards…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97" y="947458"/>
            <a:ext cx="3927063" cy="5361709"/>
          </a:xfrm>
        </p:spPr>
        <p:txBody>
          <a:bodyPr/>
          <a:lstStyle/>
          <a:p>
            <a:pPr lvl="0"/>
            <a:r>
              <a:rPr lang="en-US" sz="2000" dirty="0">
                <a:solidFill>
                  <a:prstClr val="black"/>
                </a:solidFill>
              </a:rPr>
              <a:t>Local Message Standards</a:t>
            </a:r>
          </a:p>
          <a:p>
            <a:pPr lvl="1"/>
            <a:r>
              <a:rPr lang="en-US" sz="1800" dirty="0">
                <a:solidFill>
                  <a:srgbClr val="3333FF"/>
                </a:solidFill>
              </a:rPr>
              <a:t>Flexible</a:t>
            </a:r>
            <a:r>
              <a:rPr lang="en-US" sz="1800" dirty="0">
                <a:solidFill>
                  <a:prstClr val="black"/>
                </a:solidFill>
              </a:rPr>
              <a:t> – You Can Add New Messages Easily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Inefficient</a:t>
            </a:r>
            <a:r>
              <a:rPr lang="en-US" sz="1800" dirty="0">
                <a:solidFill>
                  <a:prstClr val="black"/>
                </a:solidFill>
              </a:rPr>
              <a:t> - Require N</a:t>
            </a:r>
            <a:r>
              <a:rPr lang="en-US" sz="1800" baseline="30000" dirty="0">
                <a:solidFill>
                  <a:prstClr val="black"/>
                </a:solidFill>
              </a:rPr>
              <a:t>2</a:t>
            </a:r>
            <a:r>
              <a:rPr lang="en-US" sz="1800" dirty="0">
                <a:solidFill>
                  <a:prstClr val="black"/>
                </a:solidFill>
              </a:rPr>
              <a:t> Transforms (all pairs) for Interoperability</a:t>
            </a:r>
          </a:p>
          <a:p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>
                <a:solidFill>
                  <a:prstClr val="black"/>
                </a:solidFill>
              </a:rPr>
              <a:t>Global Open Standards</a:t>
            </a:r>
          </a:p>
          <a:p>
            <a:pPr lvl="1"/>
            <a:r>
              <a:rPr lang="en-US" sz="1800" dirty="0">
                <a:solidFill>
                  <a:srgbClr val="3333FF"/>
                </a:solidFill>
              </a:rPr>
              <a:t>Efficient</a:t>
            </a:r>
            <a:r>
              <a:rPr lang="en-US" sz="1800" dirty="0">
                <a:solidFill>
                  <a:prstClr val="black"/>
                </a:solidFill>
              </a:rPr>
              <a:t> – N Transforms to/from the Global Standard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Not Flexible </a:t>
            </a:r>
            <a:r>
              <a:rPr lang="en-US" sz="1800" dirty="0">
                <a:solidFill>
                  <a:prstClr val="black"/>
                </a:solidFill>
              </a:rPr>
              <a:t>– Can’t change without tremendous effort</a:t>
            </a:r>
          </a:p>
          <a:p>
            <a:pPr marL="228600" lvl="1" indent="0">
              <a:buNone/>
            </a:pPr>
            <a:endParaRPr lang="en-US" sz="1600" dirty="0">
              <a:solidFill>
                <a:prstClr val="black"/>
              </a:solidFill>
            </a:endParaRPr>
          </a:p>
          <a:p>
            <a:r>
              <a:rPr lang="en-US" sz="2000" dirty="0">
                <a:solidFill>
                  <a:prstClr val="black"/>
                </a:solidFill>
              </a:rPr>
              <a:t>Incremental Standards (STITCHES)</a:t>
            </a:r>
          </a:p>
          <a:p>
            <a:pPr lvl="1"/>
            <a:r>
              <a:rPr lang="en-US" sz="1800" dirty="0">
                <a:solidFill>
                  <a:srgbClr val="3333FF"/>
                </a:solidFill>
              </a:rPr>
              <a:t>Efficient </a:t>
            </a:r>
            <a:r>
              <a:rPr lang="en-US" sz="1800" dirty="0">
                <a:solidFill>
                  <a:prstClr val="black"/>
                </a:solidFill>
              </a:rPr>
              <a:t>– ~N Transforms for Interoperability</a:t>
            </a:r>
          </a:p>
          <a:p>
            <a:pPr lvl="1"/>
            <a:r>
              <a:rPr lang="en-US" sz="1800" dirty="0">
                <a:solidFill>
                  <a:srgbClr val="3333FF"/>
                </a:solidFill>
              </a:rPr>
              <a:t>Flexible </a:t>
            </a:r>
            <a:r>
              <a:rPr lang="en-US" sz="1800" dirty="0">
                <a:solidFill>
                  <a:prstClr val="black"/>
                </a:solidFill>
              </a:rPr>
              <a:t>– You Can Add New Messages Easily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948C-2B96-4B34-825C-96F385DBD556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137" name="Straight Connector 136"/>
          <p:cNvCxnSpPr/>
          <p:nvPr/>
        </p:nvCxnSpPr>
        <p:spPr>
          <a:xfrm>
            <a:off x="233464" y="2809698"/>
            <a:ext cx="862843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301137" y="4674167"/>
            <a:ext cx="862843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>
            <a:stCxn id="79" idx="4"/>
            <a:endCxn id="76" idx="7"/>
          </p:cNvCxnSpPr>
          <p:nvPr/>
        </p:nvCxnSpPr>
        <p:spPr>
          <a:xfrm flipH="1">
            <a:off x="4783717" y="1494616"/>
            <a:ext cx="212193" cy="621240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stCxn id="79" idx="4"/>
            <a:endCxn id="77" idx="1"/>
          </p:cNvCxnSpPr>
          <p:nvPr/>
        </p:nvCxnSpPr>
        <p:spPr>
          <a:xfrm>
            <a:off x="4995910" y="1494616"/>
            <a:ext cx="216795" cy="619106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>
            <a:stCxn id="80" idx="6"/>
            <a:endCxn id="77" idx="1"/>
          </p:cNvCxnSpPr>
          <p:nvPr/>
        </p:nvCxnSpPr>
        <p:spPr>
          <a:xfrm>
            <a:off x="4614438" y="1692017"/>
            <a:ext cx="598267" cy="421705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>
            <a:stCxn id="76" idx="7"/>
            <a:endCxn id="78" idx="2"/>
          </p:cNvCxnSpPr>
          <p:nvPr/>
        </p:nvCxnSpPr>
        <p:spPr>
          <a:xfrm flipV="1">
            <a:off x="4783717" y="1675748"/>
            <a:ext cx="634396" cy="440108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>
            <a:stCxn id="76" idx="6"/>
            <a:endCxn id="77" idx="2"/>
          </p:cNvCxnSpPr>
          <p:nvPr/>
        </p:nvCxnSpPr>
        <p:spPr>
          <a:xfrm flipV="1">
            <a:off x="4852097" y="2278179"/>
            <a:ext cx="292228" cy="2134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>
            <a:stCxn id="77" idx="0"/>
            <a:endCxn id="78" idx="3"/>
          </p:cNvCxnSpPr>
          <p:nvPr/>
        </p:nvCxnSpPr>
        <p:spPr>
          <a:xfrm flipV="1">
            <a:off x="5377789" y="1840205"/>
            <a:ext cx="108704" cy="205396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>
            <a:stCxn id="78" idx="2"/>
            <a:endCxn id="79" idx="5"/>
          </p:cNvCxnSpPr>
          <p:nvPr/>
        </p:nvCxnSpPr>
        <p:spPr>
          <a:xfrm flipH="1" flipV="1">
            <a:off x="5160994" y="1426495"/>
            <a:ext cx="257119" cy="249253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>
            <a:stCxn id="80" idx="6"/>
            <a:endCxn id="79" idx="3"/>
          </p:cNvCxnSpPr>
          <p:nvPr/>
        </p:nvCxnSpPr>
        <p:spPr>
          <a:xfrm flipV="1">
            <a:off x="4614438" y="1426495"/>
            <a:ext cx="216388" cy="265522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>
            <a:stCxn id="80" idx="5"/>
            <a:endCxn id="76" idx="0"/>
          </p:cNvCxnSpPr>
          <p:nvPr/>
        </p:nvCxnSpPr>
        <p:spPr>
          <a:xfrm>
            <a:off x="4546058" y="1856474"/>
            <a:ext cx="72575" cy="191261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4744328" y="3596928"/>
            <a:ext cx="466928" cy="465156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76" name="Oval 75"/>
          <p:cNvSpPr/>
          <p:nvPr/>
        </p:nvSpPr>
        <p:spPr>
          <a:xfrm>
            <a:off x="4385169" y="2047735"/>
            <a:ext cx="466928" cy="465156"/>
          </a:xfrm>
          <a:prstGeom prst="ellipse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M5</a:t>
            </a:r>
          </a:p>
        </p:txBody>
      </p:sp>
      <p:sp>
        <p:nvSpPr>
          <p:cNvPr id="77" name="Oval 76"/>
          <p:cNvSpPr/>
          <p:nvPr/>
        </p:nvSpPr>
        <p:spPr>
          <a:xfrm>
            <a:off x="5144325" y="2045601"/>
            <a:ext cx="466928" cy="4651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M4</a:t>
            </a:r>
          </a:p>
        </p:txBody>
      </p:sp>
      <p:sp>
        <p:nvSpPr>
          <p:cNvPr id="78" name="Oval 77"/>
          <p:cNvSpPr/>
          <p:nvPr/>
        </p:nvSpPr>
        <p:spPr>
          <a:xfrm>
            <a:off x="5418113" y="1443170"/>
            <a:ext cx="466928" cy="4651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M3</a:t>
            </a:r>
          </a:p>
        </p:txBody>
      </p:sp>
      <p:sp>
        <p:nvSpPr>
          <p:cNvPr id="79" name="Oval 78"/>
          <p:cNvSpPr/>
          <p:nvPr/>
        </p:nvSpPr>
        <p:spPr>
          <a:xfrm>
            <a:off x="4762446" y="1029460"/>
            <a:ext cx="466928" cy="4651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M2</a:t>
            </a:r>
          </a:p>
        </p:txBody>
      </p:sp>
      <p:sp>
        <p:nvSpPr>
          <p:cNvPr id="80" name="Oval 79"/>
          <p:cNvSpPr/>
          <p:nvPr/>
        </p:nvSpPr>
        <p:spPr>
          <a:xfrm>
            <a:off x="4147510" y="1459439"/>
            <a:ext cx="466928" cy="4651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M1</a:t>
            </a:r>
          </a:p>
        </p:txBody>
      </p:sp>
      <p:cxnSp>
        <p:nvCxnSpPr>
          <p:cNvPr id="108" name="Straight Connector 107"/>
          <p:cNvCxnSpPr>
            <a:stCxn id="9" idx="3"/>
            <a:endCxn id="124" idx="7"/>
          </p:cNvCxnSpPr>
          <p:nvPr/>
        </p:nvCxnSpPr>
        <p:spPr>
          <a:xfrm flipH="1">
            <a:off x="4762446" y="3993963"/>
            <a:ext cx="50262" cy="124147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9" idx="5"/>
            <a:endCxn id="125" idx="1"/>
          </p:cNvCxnSpPr>
          <p:nvPr/>
        </p:nvCxnSpPr>
        <p:spPr>
          <a:xfrm>
            <a:off x="5142876" y="3993963"/>
            <a:ext cx="48558" cy="122013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128" idx="6"/>
            <a:endCxn id="9" idx="2"/>
          </p:cNvCxnSpPr>
          <p:nvPr/>
        </p:nvCxnSpPr>
        <p:spPr>
          <a:xfrm>
            <a:off x="4593167" y="3694271"/>
            <a:ext cx="151161" cy="135235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126" idx="2"/>
            <a:endCxn id="9" idx="6"/>
          </p:cNvCxnSpPr>
          <p:nvPr/>
        </p:nvCxnSpPr>
        <p:spPr>
          <a:xfrm flipH="1">
            <a:off x="5211256" y="3678002"/>
            <a:ext cx="185586" cy="15150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9" idx="0"/>
            <a:endCxn id="127" idx="4"/>
          </p:cNvCxnSpPr>
          <p:nvPr/>
        </p:nvCxnSpPr>
        <p:spPr>
          <a:xfrm flipH="1" flipV="1">
            <a:off x="4974639" y="3496870"/>
            <a:ext cx="3153" cy="100058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Oval 123"/>
          <p:cNvSpPr/>
          <p:nvPr/>
        </p:nvSpPr>
        <p:spPr>
          <a:xfrm>
            <a:off x="4363898" y="4049989"/>
            <a:ext cx="466928" cy="465156"/>
          </a:xfrm>
          <a:prstGeom prst="ellipse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M5</a:t>
            </a:r>
          </a:p>
        </p:txBody>
      </p:sp>
      <p:sp>
        <p:nvSpPr>
          <p:cNvPr id="125" name="Oval 124"/>
          <p:cNvSpPr/>
          <p:nvPr/>
        </p:nvSpPr>
        <p:spPr>
          <a:xfrm>
            <a:off x="5123054" y="4047855"/>
            <a:ext cx="466928" cy="4651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M4</a:t>
            </a:r>
          </a:p>
        </p:txBody>
      </p:sp>
      <p:sp>
        <p:nvSpPr>
          <p:cNvPr id="126" name="Oval 125"/>
          <p:cNvSpPr/>
          <p:nvPr/>
        </p:nvSpPr>
        <p:spPr>
          <a:xfrm>
            <a:off x="5396842" y="3445424"/>
            <a:ext cx="466928" cy="4651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M3</a:t>
            </a:r>
          </a:p>
        </p:txBody>
      </p:sp>
      <p:sp>
        <p:nvSpPr>
          <p:cNvPr id="127" name="Oval 126"/>
          <p:cNvSpPr/>
          <p:nvPr/>
        </p:nvSpPr>
        <p:spPr>
          <a:xfrm>
            <a:off x="4741175" y="3031714"/>
            <a:ext cx="466928" cy="4651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M2</a:t>
            </a:r>
          </a:p>
        </p:txBody>
      </p:sp>
      <p:sp>
        <p:nvSpPr>
          <p:cNvPr id="128" name="Oval 127"/>
          <p:cNvSpPr/>
          <p:nvPr/>
        </p:nvSpPr>
        <p:spPr>
          <a:xfrm>
            <a:off x="4126239" y="3461693"/>
            <a:ext cx="466928" cy="4651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M1</a:t>
            </a:r>
          </a:p>
        </p:txBody>
      </p:sp>
      <p:cxnSp>
        <p:nvCxnSpPr>
          <p:cNvPr id="130" name="Straight Connector 129"/>
          <p:cNvCxnSpPr>
            <a:stCxn id="145" idx="2"/>
            <a:endCxn id="144" idx="6"/>
          </p:cNvCxnSpPr>
          <p:nvPr/>
        </p:nvCxnSpPr>
        <p:spPr>
          <a:xfrm flipH="1">
            <a:off x="4783717" y="6037831"/>
            <a:ext cx="292228" cy="2134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148" idx="7"/>
            <a:endCxn id="147" idx="2"/>
          </p:cNvCxnSpPr>
          <p:nvPr/>
        </p:nvCxnSpPr>
        <p:spPr>
          <a:xfrm flipV="1">
            <a:off x="4477678" y="5021690"/>
            <a:ext cx="216388" cy="265522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146" idx="4"/>
            <a:endCxn id="145" idx="7"/>
          </p:cNvCxnSpPr>
          <p:nvPr/>
        </p:nvCxnSpPr>
        <p:spPr>
          <a:xfrm flipH="1">
            <a:off x="5474493" y="5667978"/>
            <a:ext cx="108704" cy="205396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146" idx="1"/>
            <a:endCxn id="147" idx="6"/>
          </p:cNvCxnSpPr>
          <p:nvPr/>
        </p:nvCxnSpPr>
        <p:spPr>
          <a:xfrm flipH="1" flipV="1">
            <a:off x="5160994" y="5021690"/>
            <a:ext cx="257119" cy="249253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Oval 143"/>
          <p:cNvSpPr/>
          <p:nvPr/>
        </p:nvSpPr>
        <p:spPr>
          <a:xfrm>
            <a:off x="4316789" y="5807387"/>
            <a:ext cx="466928" cy="465156"/>
          </a:xfrm>
          <a:prstGeom prst="ellipse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M5</a:t>
            </a:r>
          </a:p>
        </p:txBody>
      </p:sp>
      <p:sp>
        <p:nvSpPr>
          <p:cNvPr id="145" name="Oval 144"/>
          <p:cNvSpPr/>
          <p:nvPr/>
        </p:nvSpPr>
        <p:spPr>
          <a:xfrm>
            <a:off x="5075945" y="5805253"/>
            <a:ext cx="466928" cy="4651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M4</a:t>
            </a:r>
          </a:p>
        </p:txBody>
      </p:sp>
      <p:sp>
        <p:nvSpPr>
          <p:cNvPr id="146" name="Oval 145"/>
          <p:cNvSpPr/>
          <p:nvPr/>
        </p:nvSpPr>
        <p:spPr>
          <a:xfrm>
            <a:off x="5349733" y="5202822"/>
            <a:ext cx="466928" cy="4651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M3</a:t>
            </a:r>
          </a:p>
        </p:txBody>
      </p:sp>
      <p:sp>
        <p:nvSpPr>
          <p:cNvPr id="147" name="Oval 146"/>
          <p:cNvSpPr/>
          <p:nvPr/>
        </p:nvSpPr>
        <p:spPr>
          <a:xfrm>
            <a:off x="4694066" y="4789112"/>
            <a:ext cx="466928" cy="4651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M2</a:t>
            </a:r>
          </a:p>
        </p:txBody>
      </p:sp>
      <p:sp>
        <p:nvSpPr>
          <p:cNvPr id="148" name="Oval 147"/>
          <p:cNvSpPr/>
          <p:nvPr/>
        </p:nvSpPr>
        <p:spPr>
          <a:xfrm>
            <a:off x="4079130" y="5219091"/>
            <a:ext cx="466928" cy="4651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M1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6086247" y="1549459"/>
            <a:ext cx="22713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233363" algn="l"/>
              </a:tabLst>
            </a:pPr>
            <a:r>
              <a:rPr lang="en-US" dirty="0"/>
              <a:t>Transform M2 &lt;- M1:  </a:t>
            </a:r>
          </a:p>
          <a:p>
            <a:pPr>
              <a:tabLst>
                <a:tab pos="233363" algn="l"/>
              </a:tabLst>
            </a:pPr>
            <a:r>
              <a:rPr lang="en-US" dirty="0"/>
              <a:t>	M2 = T21(M1)</a:t>
            </a:r>
          </a:p>
          <a:p>
            <a:pPr>
              <a:tabLst>
                <a:tab pos="233363" algn="l"/>
              </a:tabLst>
            </a:pPr>
            <a:r>
              <a:rPr lang="en-US" dirty="0"/>
              <a:t>Transform M5 &lt;- M1:  </a:t>
            </a:r>
          </a:p>
          <a:p>
            <a:pPr>
              <a:tabLst>
                <a:tab pos="233363" algn="l"/>
              </a:tabLst>
            </a:pPr>
            <a:r>
              <a:rPr lang="en-US" dirty="0"/>
              <a:t>	M5 = T51(M1)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6086247" y="3187727"/>
            <a:ext cx="22958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233363" algn="l"/>
              </a:tabLst>
            </a:pPr>
            <a:r>
              <a:rPr lang="en-US" dirty="0"/>
              <a:t>Transform M2 &lt;- M1:  </a:t>
            </a:r>
          </a:p>
          <a:p>
            <a:pPr>
              <a:tabLst>
                <a:tab pos="233363" algn="l"/>
              </a:tabLst>
            </a:pPr>
            <a:r>
              <a:rPr lang="en-US" dirty="0"/>
              <a:t>	M2 = T2G(TG1(M1))</a:t>
            </a:r>
          </a:p>
          <a:p>
            <a:pPr>
              <a:tabLst>
                <a:tab pos="233363" algn="l"/>
              </a:tabLst>
            </a:pPr>
            <a:r>
              <a:rPr lang="en-US" dirty="0"/>
              <a:t>Transform M5 &lt;- M1:  </a:t>
            </a:r>
          </a:p>
          <a:p>
            <a:pPr>
              <a:tabLst>
                <a:tab pos="233363" algn="l"/>
              </a:tabLst>
            </a:pPr>
            <a:r>
              <a:rPr lang="en-US" dirty="0"/>
              <a:t>	M5 = T5G(TG1(M1))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5925757" y="4915275"/>
            <a:ext cx="3111237" cy="1200329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>
              <a:tabLst>
                <a:tab pos="233363" algn="l"/>
              </a:tabLst>
            </a:pPr>
            <a:r>
              <a:rPr lang="en-US" dirty="0"/>
              <a:t>Transform M2 &lt;- M1:  </a:t>
            </a:r>
          </a:p>
          <a:p>
            <a:pPr>
              <a:tabLst>
                <a:tab pos="233363" algn="l"/>
              </a:tabLst>
            </a:pPr>
            <a:r>
              <a:rPr lang="en-US" dirty="0"/>
              <a:t>	M2 = T21(M1))</a:t>
            </a:r>
          </a:p>
          <a:p>
            <a:pPr>
              <a:tabLst>
                <a:tab pos="233363" algn="l"/>
              </a:tabLst>
            </a:pPr>
            <a:r>
              <a:rPr lang="en-US" dirty="0"/>
              <a:t>Transform M5 &lt;- M1:  </a:t>
            </a:r>
          </a:p>
          <a:p>
            <a:pPr>
              <a:tabLst>
                <a:tab pos="233363" algn="l"/>
              </a:tabLst>
            </a:pPr>
            <a:r>
              <a:rPr lang="en-US" dirty="0"/>
              <a:t>	M5 = T54(T43(T32(T21(M1))))</a:t>
            </a:r>
          </a:p>
        </p:txBody>
      </p:sp>
      <p:sp>
        <p:nvSpPr>
          <p:cNvPr id="45" name="Oval 44"/>
          <p:cNvSpPr/>
          <p:nvPr/>
        </p:nvSpPr>
        <p:spPr>
          <a:xfrm>
            <a:off x="6196795" y="969359"/>
            <a:ext cx="466928" cy="46515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M#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59039" y="1018720"/>
            <a:ext cx="1346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 Message #</a:t>
            </a:r>
          </a:p>
        </p:txBody>
      </p:sp>
    </p:spTree>
    <p:extLst>
      <p:ext uri="{BB962C8B-B14F-4D97-AF65-F5344CB8AC3E}">
        <p14:creationId xmlns:p14="http://schemas.microsoft.com/office/powerpoint/2010/main" val="193432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502" y="107004"/>
            <a:ext cx="7415498" cy="654996"/>
          </a:xfrm>
        </p:spPr>
        <p:txBody>
          <a:bodyPr/>
          <a:lstStyle/>
          <a:p>
            <a:r>
              <a:rPr lang="en-US" sz="2800" dirty="0"/>
              <a:t>Key Innovation: </a:t>
            </a:r>
            <a:br>
              <a:rPr lang="en-US" sz="2800" dirty="0"/>
            </a:br>
            <a:r>
              <a:rPr lang="en-US" sz="2800" dirty="0"/>
              <a:t>Field and Transform Graph (FTG)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502" y="1009692"/>
            <a:ext cx="8647668" cy="4846359"/>
          </a:xfrm>
        </p:spPr>
        <p:txBody>
          <a:bodyPr/>
          <a:lstStyle/>
          <a:p>
            <a:pPr lvl="0"/>
            <a:r>
              <a:rPr lang="en-US" sz="2400" dirty="0">
                <a:solidFill>
                  <a:prstClr val="black"/>
                </a:solidFill>
              </a:rPr>
              <a:t>Fields are Nodes in the Graph and Contain:</a:t>
            </a:r>
          </a:p>
          <a:p>
            <a:pPr lvl="1"/>
            <a:r>
              <a:rPr lang="en-US" sz="2000" dirty="0">
                <a:solidFill>
                  <a:prstClr val="black"/>
                </a:solidFill>
              </a:rPr>
              <a:t>A set of subfields (which are defined by other nodes in the graph)</a:t>
            </a:r>
          </a:p>
          <a:p>
            <a:pPr lvl="1"/>
            <a:r>
              <a:rPr lang="en-US" sz="2000" dirty="0">
                <a:solidFill>
                  <a:prstClr val="black"/>
                </a:solidFill>
              </a:rPr>
              <a:t>A set of properties (mathematically precise specification of node properties)</a:t>
            </a:r>
          </a:p>
          <a:p>
            <a:pPr lvl="1"/>
            <a:r>
              <a:rPr lang="en-US" sz="2000" dirty="0">
                <a:solidFill>
                  <a:prstClr val="black"/>
                </a:solidFill>
              </a:rPr>
              <a:t>Note: All node information is defined locally, no coordination required!</a:t>
            </a:r>
          </a:p>
          <a:p>
            <a:r>
              <a:rPr lang="en-US" sz="2400" dirty="0">
                <a:solidFill>
                  <a:prstClr val="black"/>
                </a:solidFill>
              </a:rPr>
              <a:t>Nodes are Connected by Links That Define the Transform from </a:t>
            </a:r>
            <a:br>
              <a:rPr lang="en-US" sz="2400" dirty="0">
                <a:solidFill>
                  <a:prstClr val="black"/>
                </a:solidFill>
              </a:rPr>
            </a:br>
            <a:r>
              <a:rPr lang="en-US" sz="2400" dirty="0">
                <a:solidFill>
                  <a:prstClr val="black"/>
                </a:solidFill>
              </a:rPr>
              <a:t>Source to Destination Nodes</a:t>
            </a:r>
          </a:p>
          <a:p>
            <a:pPr lvl="1"/>
            <a:r>
              <a:rPr lang="en-US" sz="2000" dirty="0">
                <a:solidFill>
                  <a:prstClr val="black"/>
                </a:solidFill>
              </a:rPr>
              <a:t>Each link requires a pair wise human coordination between the </a:t>
            </a:r>
            <a:br>
              <a:rPr lang="en-US" sz="2000" dirty="0">
                <a:solidFill>
                  <a:prstClr val="black"/>
                </a:solidFill>
              </a:rPr>
            </a:br>
            <a:r>
              <a:rPr lang="en-US" sz="2000" dirty="0">
                <a:solidFill>
                  <a:prstClr val="black"/>
                </a:solidFill>
              </a:rPr>
              <a:t>source and destination</a:t>
            </a:r>
          </a:p>
          <a:p>
            <a:pPr lvl="1"/>
            <a:r>
              <a:rPr lang="en-US" sz="2000" dirty="0">
                <a:solidFill>
                  <a:prstClr val="black"/>
                </a:solidFill>
              </a:rPr>
              <a:t>Transforms Expressed in a Domain Specific Language Built for this Purpose</a:t>
            </a:r>
          </a:p>
          <a:p>
            <a:pPr lvl="1"/>
            <a:r>
              <a:rPr lang="en-US" sz="2000" dirty="0">
                <a:solidFill>
                  <a:prstClr val="black"/>
                </a:solidFill>
              </a:rPr>
              <a:t>Graph algorithms determine a composition of transforms (path through </a:t>
            </a:r>
            <a:br>
              <a:rPr lang="en-US" sz="2000" dirty="0">
                <a:solidFill>
                  <a:prstClr val="black"/>
                </a:solidFill>
              </a:rPr>
            </a:br>
            <a:r>
              <a:rPr lang="en-US" sz="2000" dirty="0">
                <a:solidFill>
                  <a:prstClr val="black"/>
                </a:solidFill>
              </a:rPr>
              <a:t>the FTG) that produce the destination message given a source message</a:t>
            </a:r>
          </a:p>
          <a:p>
            <a:r>
              <a:rPr lang="en-US" sz="2400" dirty="0">
                <a:solidFill>
                  <a:prstClr val="black"/>
                </a:solidFill>
              </a:rPr>
              <a:t>No Global Coordination Required to Update or Evolve Data in </a:t>
            </a:r>
            <a:br>
              <a:rPr lang="en-US" sz="2400" dirty="0">
                <a:solidFill>
                  <a:prstClr val="black"/>
                </a:solidFill>
              </a:rPr>
            </a:br>
            <a:r>
              <a:rPr lang="en-US" sz="2400" dirty="0">
                <a:solidFill>
                  <a:prstClr val="black"/>
                </a:solidFill>
              </a:rPr>
              <a:t>the FTG</a:t>
            </a:r>
          </a:p>
          <a:p>
            <a:endParaRPr lang="en-US" sz="24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948C-2B96-4B34-825C-96F385DBD55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789FF-42F5-4B57-BA88-135B10A44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96520"/>
            <a:ext cx="7376160" cy="665480"/>
          </a:xfrm>
        </p:spPr>
        <p:txBody>
          <a:bodyPr/>
          <a:lstStyle/>
          <a:p>
            <a:r>
              <a:rPr lang="en-US" sz="2800" dirty="0"/>
              <a:t>STITCHES Uses a Domain Specific Language </a:t>
            </a:r>
            <a:br>
              <a:rPr lang="en-US" sz="2800" dirty="0"/>
            </a:br>
            <a:r>
              <a:rPr lang="en-US" sz="2800" dirty="0"/>
              <a:t>to Capture the 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A15C6-9CB5-48E9-8085-A7B939B86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905118"/>
            <a:ext cx="8442960" cy="2682240"/>
          </a:xfrm>
        </p:spPr>
        <p:txBody>
          <a:bodyPr/>
          <a:lstStyle/>
          <a:p>
            <a:r>
              <a:rPr lang="en-US" sz="2000" dirty="0"/>
              <a:t>Why a Domain Specific Language (DSL)?</a:t>
            </a:r>
          </a:p>
          <a:p>
            <a:pPr lvl="1"/>
            <a:r>
              <a:rPr lang="en-US" sz="1800" dirty="0"/>
              <a:t>General Purpose Languages are Hard to Read, Write and Formally Analyze</a:t>
            </a:r>
          </a:p>
          <a:p>
            <a:pPr lvl="1"/>
            <a:r>
              <a:rPr lang="en-US" sz="1800" dirty="0"/>
              <a:t>Standard System Engineering Tools Are Limited</a:t>
            </a:r>
          </a:p>
          <a:p>
            <a:pPr lvl="1"/>
            <a:r>
              <a:rPr lang="en-US" sz="1800" dirty="0"/>
              <a:t>DSL Provides a Narrow Language That is Tailored To This Problem</a:t>
            </a:r>
          </a:p>
          <a:p>
            <a:r>
              <a:rPr lang="en-US" sz="2000" dirty="0"/>
              <a:t>Assign is the Key STITCHES Capability to Allow Efficient Use of the FTG</a:t>
            </a:r>
          </a:p>
          <a:p>
            <a:pPr lvl="1"/>
            <a:r>
              <a:rPr lang="en-US" sz="1800" dirty="0"/>
              <a:t>Assign designates that two instances represent the same thing in the real world</a:t>
            </a:r>
          </a:p>
          <a:p>
            <a:pPr lvl="1"/>
            <a:r>
              <a:rPr lang="en-US" sz="1800" dirty="0"/>
              <a:t>STITCHES then finds a path through the FTG to convert between the fields</a:t>
            </a:r>
          </a:p>
          <a:p>
            <a:pPr lvl="1"/>
            <a:r>
              <a:rPr lang="en-US" sz="1800" dirty="0"/>
              <a:t>Result is that even if the messages don’t match, many of their subfields will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D80D8C-4E2F-4EFF-868C-4D4683653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948C-2B96-4B34-825C-96F385DBD55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5FA530-5143-4932-97D8-A24887F08044}"/>
              </a:ext>
            </a:extLst>
          </p:cNvPr>
          <p:cNvSpPr/>
          <p:nvPr/>
        </p:nvSpPr>
        <p:spPr>
          <a:xfrm>
            <a:off x="431799" y="4025379"/>
            <a:ext cx="3561081" cy="702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0" bIns="0" rtlCol="0" anchor="t"/>
          <a:lstStyle/>
          <a:p>
            <a:pPr marL="173038"/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Time:Sensor.Time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173038"/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Dets:Sensor.Detection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[ ]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0D7B9C-2A56-4050-9106-785819BBD69C}"/>
              </a:ext>
            </a:extLst>
          </p:cNvPr>
          <p:cNvSpPr txBox="1"/>
          <p:nvPr/>
        </p:nvSpPr>
        <p:spPr>
          <a:xfrm>
            <a:off x="391160" y="3705339"/>
            <a:ext cx="363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Sensor Output Message: </a:t>
            </a:r>
            <a:r>
              <a:rPr lang="en-US" dirty="0" err="1"/>
              <a:t>Sensor.Out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FEF291C-B73D-41CA-9D88-910114D86869}"/>
              </a:ext>
            </a:extLst>
          </p:cNvPr>
          <p:cNvSpPr/>
          <p:nvPr/>
        </p:nvSpPr>
        <p:spPr>
          <a:xfrm>
            <a:off x="5035510" y="4025379"/>
            <a:ext cx="3865880" cy="702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0" bIns="0" rtlCol="0" anchor="t"/>
          <a:lstStyle/>
          <a:p>
            <a:pPr marL="173038"/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DwellTime:Tracker.Time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173038"/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Contacts: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Tracker.Detection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[ 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335A12-615F-46FA-8C3D-7CC6EF73C79D}"/>
              </a:ext>
            </a:extLst>
          </p:cNvPr>
          <p:cNvSpPr txBox="1"/>
          <p:nvPr/>
        </p:nvSpPr>
        <p:spPr>
          <a:xfrm>
            <a:off x="4987485" y="3700494"/>
            <a:ext cx="337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Tracker Input Message: </a:t>
            </a:r>
            <a:r>
              <a:rPr lang="en-US" dirty="0" err="1"/>
              <a:t>Tracker.In</a:t>
            </a:r>
            <a:endParaRPr lang="en-US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3B4AFCB-1A38-4813-B992-BE85BE1C1198}"/>
              </a:ext>
            </a:extLst>
          </p:cNvPr>
          <p:cNvCxnSpPr>
            <a:cxnSpLocks/>
            <a:stCxn id="6" idx="3"/>
            <a:endCxn id="8" idx="1"/>
          </p:cNvCxnSpPr>
          <p:nvPr/>
        </p:nvCxnSpPr>
        <p:spPr>
          <a:xfrm>
            <a:off x="3992880" y="4376600"/>
            <a:ext cx="104263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6459A84-F095-4BFB-A8FE-99A0B3F3DA54}"/>
              </a:ext>
            </a:extLst>
          </p:cNvPr>
          <p:cNvSpPr txBox="1"/>
          <p:nvPr/>
        </p:nvSpPr>
        <p:spPr>
          <a:xfrm>
            <a:off x="4040905" y="4364344"/>
            <a:ext cx="957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rgbClr val="3333FF"/>
                </a:solidFill>
              </a:rPr>
              <a:t>XForm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EB17984-9398-47A1-898A-D9F00DD3AE58}"/>
              </a:ext>
            </a:extLst>
          </p:cNvPr>
          <p:cNvSpPr txBox="1"/>
          <p:nvPr/>
        </p:nvSpPr>
        <p:spPr>
          <a:xfrm>
            <a:off x="293383" y="4961638"/>
            <a:ext cx="39002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3333FF"/>
                </a:solidFill>
                <a:latin typeface="Consolas" panose="020B0609020204030204" pitchFamily="49" charset="0"/>
              </a:rPr>
              <a:t>XForm</a:t>
            </a:r>
            <a:r>
              <a:rPr lang="en-US" sz="1600" dirty="0">
                <a:latin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</a:rPr>
              <a:t>in:Sensor.Out</a:t>
            </a:r>
            <a:r>
              <a:rPr lang="en-US" sz="1600" dirty="0">
                <a:latin typeface="Consolas" panose="020B0609020204030204" pitchFamily="49" charset="0"/>
              </a:rPr>
              <a:t>):</a:t>
            </a:r>
            <a:r>
              <a:rPr lang="en-US" sz="1600" dirty="0" err="1">
                <a:latin typeface="Consolas" panose="020B0609020204030204" pitchFamily="49" charset="0"/>
              </a:rPr>
              <a:t>Tracker.In</a:t>
            </a:r>
            <a:r>
              <a:rPr lang="en-US" sz="1600" dirty="0">
                <a:latin typeface="Consolas" panose="020B0609020204030204" pitchFamily="49" charset="0"/>
              </a:rPr>
              <a:t> {</a:t>
            </a:r>
          </a:p>
          <a:p>
            <a:pPr marL="173038"/>
            <a:r>
              <a:rPr lang="en-US" sz="1600" dirty="0" err="1">
                <a:latin typeface="Consolas" panose="020B0609020204030204" pitchFamily="49" charset="0"/>
              </a:rPr>
              <a:t>DwellTime</a:t>
            </a:r>
            <a:r>
              <a:rPr lang="en-US" sz="1600" dirty="0">
                <a:latin typeface="Consolas" panose="020B0609020204030204" pitchFamily="49" charset="0"/>
              </a:rPr>
              <a:t> = Assign(</a:t>
            </a:r>
            <a:r>
              <a:rPr lang="en-US" sz="1600" dirty="0" err="1">
                <a:latin typeface="Consolas" panose="020B0609020204030204" pitchFamily="49" charset="0"/>
              </a:rPr>
              <a:t>In.Time</a:t>
            </a:r>
            <a:r>
              <a:rPr lang="en-US" sz="1600" dirty="0">
                <a:latin typeface="Consolas" panose="020B0609020204030204" pitchFamily="49" charset="0"/>
              </a:rPr>
              <a:t>);</a:t>
            </a:r>
          </a:p>
          <a:p>
            <a:pPr marL="173038"/>
            <a:r>
              <a:rPr lang="en-US" sz="1600" dirty="0">
                <a:latin typeface="Consolas" panose="020B0609020204030204" pitchFamily="49" charset="0"/>
              </a:rPr>
              <a:t>Contacts = Assign(</a:t>
            </a:r>
            <a:r>
              <a:rPr lang="en-US" sz="1600" dirty="0" err="1">
                <a:latin typeface="Consolas" panose="020B0609020204030204" pitchFamily="49" charset="0"/>
              </a:rPr>
              <a:t>in.Dets</a:t>
            </a:r>
            <a:r>
              <a:rPr lang="en-US" sz="1600" dirty="0">
                <a:latin typeface="Consolas" panose="020B0609020204030204" pitchFamily="49" charset="0"/>
              </a:rPr>
              <a:t>);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610A9F5-3197-4F54-8F19-8F427DB00EE5}"/>
              </a:ext>
            </a:extLst>
          </p:cNvPr>
          <p:cNvSpPr txBox="1"/>
          <p:nvPr/>
        </p:nvSpPr>
        <p:spPr>
          <a:xfrm>
            <a:off x="5027204" y="4961638"/>
            <a:ext cx="39002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3333FF"/>
                </a:solidFill>
                <a:latin typeface="Consolas" panose="020B0609020204030204" pitchFamily="49" charset="0"/>
              </a:rPr>
              <a:t>XForm</a:t>
            </a:r>
            <a:r>
              <a:rPr lang="en-US" sz="1600" dirty="0">
                <a:latin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</a:rPr>
              <a:t>in:Sensor.Out</a:t>
            </a:r>
            <a:r>
              <a:rPr lang="en-US" sz="1600" dirty="0">
                <a:latin typeface="Consolas" panose="020B0609020204030204" pitchFamily="49" charset="0"/>
              </a:rPr>
              <a:t>):</a:t>
            </a:r>
            <a:r>
              <a:rPr lang="en-US" sz="1600" dirty="0" err="1">
                <a:latin typeface="Consolas" panose="020B0609020204030204" pitchFamily="49" charset="0"/>
              </a:rPr>
              <a:t>Tracker.In</a:t>
            </a:r>
            <a:r>
              <a:rPr lang="en-US" sz="1600" dirty="0">
                <a:latin typeface="Consolas" panose="020B0609020204030204" pitchFamily="49" charset="0"/>
              </a:rPr>
              <a:t> {</a:t>
            </a:r>
          </a:p>
          <a:p>
            <a:pPr marL="173038"/>
            <a:r>
              <a:rPr lang="en-US" sz="1600" dirty="0" err="1">
                <a:latin typeface="Consolas" panose="020B0609020204030204" pitchFamily="49" charset="0"/>
              </a:rPr>
              <a:t>DwellTime</a:t>
            </a:r>
            <a:r>
              <a:rPr lang="en-US" sz="1600" dirty="0">
                <a:latin typeface="Consolas" panose="020B0609020204030204" pitchFamily="49" charset="0"/>
              </a:rPr>
              <a:t> = In.Time-18;</a:t>
            </a:r>
          </a:p>
          <a:p>
            <a:pPr marL="173038"/>
            <a:r>
              <a:rPr lang="en-US" sz="1600" dirty="0">
                <a:latin typeface="Consolas" panose="020B0609020204030204" pitchFamily="49" charset="0"/>
              </a:rPr>
              <a:t>Contacts = </a:t>
            </a:r>
            <a:r>
              <a:rPr lang="en-US" sz="1600" dirty="0" err="1">
                <a:latin typeface="Consolas" panose="020B0609020204030204" pitchFamily="49" charset="0"/>
              </a:rPr>
              <a:t>in.Dets</a:t>
            </a:r>
            <a:r>
              <a:rPr lang="en-US" sz="1600" dirty="0">
                <a:latin typeface="Consolas" panose="020B0609020204030204" pitchFamily="49" charset="0"/>
              </a:rPr>
              <a:t>*180/3.14159;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}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869CA85-1B3D-4A10-9FEA-4A77B6C51859}"/>
              </a:ext>
            </a:extLst>
          </p:cNvPr>
          <p:cNvCxnSpPr>
            <a:stCxn id="14" idx="3"/>
            <a:endCxn id="15" idx="1"/>
          </p:cNvCxnSpPr>
          <p:nvPr/>
        </p:nvCxnSpPr>
        <p:spPr bwMode="auto">
          <a:xfrm>
            <a:off x="4193613" y="5500247"/>
            <a:ext cx="833591" cy="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AFE1360-54A9-42B8-9F91-970A3CD33077}"/>
              </a:ext>
            </a:extLst>
          </p:cNvPr>
          <p:cNvSpPr txBox="1"/>
          <p:nvPr/>
        </p:nvSpPr>
        <p:spPr>
          <a:xfrm>
            <a:off x="3986491" y="5523068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Resolve</a:t>
            </a:r>
          </a:p>
        </p:txBody>
      </p:sp>
    </p:spTree>
    <p:extLst>
      <p:ext uri="{BB962C8B-B14F-4D97-AF65-F5344CB8AC3E}">
        <p14:creationId xmlns:p14="http://schemas.microsoft.com/office/powerpoint/2010/main" val="3300623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260911" y="5313630"/>
            <a:ext cx="4409060" cy="5262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Local Bus Network 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121" y="106326"/>
            <a:ext cx="7449879" cy="655674"/>
          </a:xfrm>
        </p:spPr>
        <p:txBody>
          <a:bodyPr/>
          <a:lstStyle/>
          <a:p>
            <a:r>
              <a:rPr lang="en-US" dirty="0"/>
              <a:t>What Does STITCHES Produce?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948C-2B96-4B34-825C-96F385DBD55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7" name="Rectangle 96"/>
          <p:cNvSpPr/>
          <p:nvPr/>
        </p:nvSpPr>
        <p:spPr>
          <a:xfrm>
            <a:off x="333927" y="3481976"/>
            <a:ext cx="921376" cy="228352"/>
          </a:xfrm>
          <a:prstGeom prst="rect">
            <a:avLst/>
          </a:prstGeom>
          <a:solidFill>
            <a:srgbClr val="EBF5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Interface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318984" y="3714012"/>
            <a:ext cx="945184" cy="29765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Shim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15995" y="2997644"/>
            <a:ext cx="957241" cy="484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Radar Core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2443436" y="4008149"/>
            <a:ext cx="945988" cy="29765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Transform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2443438" y="4296360"/>
            <a:ext cx="945985" cy="29765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Serialize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2443439" y="4879855"/>
            <a:ext cx="945982" cy="29765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Transport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1436494" y="3707264"/>
            <a:ext cx="945183" cy="3087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Shim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2441913" y="4588906"/>
            <a:ext cx="945982" cy="29765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MAC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1937491" y="3002291"/>
            <a:ext cx="957241" cy="484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Tracker Core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7496769" y="3475865"/>
            <a:ext cx="921376" cy="228352"/>
          </a:xfrm>
          <a:prstGeom prst="rect">
            <a:avLst/>
          </a:prstGeom>
          <a:solidFill>
            <a:srgbClr val="EBF5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Interface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7485986" y="4286487"/>
            <a:ext cx="945985" cy="29765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Deserialize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7485987" y="4869982"/>
            <a:ext cx="945982" cy="29765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Transport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7485986" y="3994372"/>
            <a:ext cx="945985" cy="29765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EM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7485110" y="3704835"/>
            <a:ext cx="957241" cy="29765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Shim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7484461" y="4579033"/>
            <a:ext cx="947508" cy="29765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MAC</a:t>
            </a:r>
          </a:p>
        </p:txBody>
      </p:sp>
      <p:sp>
        <p:nvSpPr>
          <p:cNvPr id="119" name="Rectangle 118"/>
          <p:cNvSpPr/>
          <p:nvPr/>
        </p:nvSpPr>
        <p:spPr>
          <a:xfrm>
            <a:off x="7478836" y="2990130"/>
            <a:ext cx="957241" cy="484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Display Core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1955423" y="3482389"/>
            <a:ext cx="921376" cy="228352"/>
          </a:xfrm>
          <a:prstGeom prst="rect">
            <a:avLst/>
          </a:prstGeom>
          <a:solidFill>
            <a:srgbClr val="EBF5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Interface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313513" y="4309150"/>
            <a:ext cx="945985" cy="3056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Serialize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313513" y="4912101"/>
            <a:ext cx="945982" cy="29765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Transport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313513" y="4613030"/>
            <a:ext cx="945982" cy="30577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MAC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2441155" y="3712744"/>
            <a:ext cx="948266" cy="3104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Shim</a:t>
            </a:r>
          </a:p>
        </p:txBody>
      </p:sp>
      <p:sp>
        <p:nvSpPr>
          <p:cNvPr id="126" name="Rectangle 125"/>
          <p:cNvSpPr/>
          <p:nvPr/>
        </p:nvSpPr>
        <p:spPr>
          <a:xfrm>
            <a:off x="311833" y="4019742"/>
            <a:ext cx="949341" cy="28873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Transform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1436494" y="4007519"/>
            <a:ext cx="945985" cy="2837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EM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1435694" y="4291253"/>
            <a:ext cx="945985" cy="29765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Deserialize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1435695" y="4874537"/>
            <a:ext cx="945982" cy="29765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Transport</a:t>
            </a:r>
          </a:p>
        </p:txBody>
      </p:sp>
      <p:sp>
        <p:nvSpPr>
          <p:cNvPr id="130" name="Rectangle 129"/>
          <p:cNvSpPr/>
          <p:nvPr/>
        </p:nvSpPr>
        <p:spPr>
          <a:xfrm>
            <a:off x="1434169" y="4583588"/>
            <a:ext cx="949340" cy="29765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MAC</a:t>
            </a:r>
          </a:p>
        </p:txBody>
      </p:sp>
      <p:cxnSp>
        <p:nvCxnSpPr>
          <p:cNvPr id="139" name="Elbow Connector 138"/>
          <p:cNvCxnSpPr>
            <a:cxnSpLocks/>
            <a:stCxn id="107" idx="2"/>
            <a:endCxn id="54" idx="2"/>
          </p:cNvCxnSpPr>
          <p:nvPr/>
        </p:nvCxnSpPr>
        <p:spPr>
          <a:xfrm rot="5400000" flipH="1" flipV="1">
            <a:off x="3471241" y="4614957"/>
            <a:ext cx="7743" cy="1117367"/>
          </a:xfrm>
          <a:prstGeom prst="bentConnector3">
            <a:avLst>
              <a:gd name="adj1" fmla="val -2952344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Elbow Connector 139"/>
          <p:cNvCxnSpPr>
            <a:stCxn id="122" idx="2"/>
            <a:endCxn id="129" idx="2"/>
          </p:cNvCxnSpPr>
          <p:nvPr/>
        </p:nvCxnSpPr>
        <p:spPr>
          <a:xfrm rot="5400000" flipH="1" flipV="1">
            <a:off x="1328813" y="4629885"/>
            <a:ext cx="37564" cy="1122182"/>
          </a:xfrm>
          <a:prstGeom prst="bentConnector3">
            <a:avLst>
              <a:gd name="adj1" fmla="val -608561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/>
        </p:nvSpPr>
        <p:spPr>
          <a:xfrm>
            <a:off x="323554" y="1029014"/>
            <a:ext cx="1482316" cy="2881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Subsystem Core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881207" y="976135"/>
            <a:ext cx="3488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Developed by Subsystem Engineers</a:t>
            </a:r>
          </a:p>
        </p:txBody>
      </p:sp>
      <p:sp>
        <p:nvSpPr>
          <p:cNvPr id="146" name="Rectangle 145"/>
          <p:cNvSpPr/>
          <p:nvPr/>
        </p:nvSpPr>
        <p:spPr>
          <a:xfrm>
            <a:off x="319202" y="1528769"/>
            <a:ext cx="921376" cy="228352"/>
          </a:xfrm>
          <a:prstGeom prst="rect">
            <a:avLst/>
          </a:prstGeom>
          <a:solidFill>
            <a:srgbClr val="EBF5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Interface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1312479" y="1333649"/>
            <a:ext cx="75150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Subsystem Interface, Developed by SS Engineer with STITCHES  Autogenerated</a:t>
            </a:r>
            <a:br>
              <a:rPr lang="en-US" dirty="0"/>
            </a:br>
            <a:r>
              <a:rPr lang="en-US" dirty="0"/>
              <a:t>Libraries. Developed once per Core Version to Work for all </a:t>
            </a:r>
            <a:r>
              <a:rPr lang="en-US" dirty="0" err="1"/>
              <a:t>SoS</a:t>
            </a:r>
            <a:r>
              <a:rPr lang="en-US" dirty="0"/>
              <a:t> Configurations</a:t>
            </a:r>
          </a:p>
        </p:txBody>
      </p:sp>
      <p:sp>
        <p:nvSpPr>
          <p:cNvPr id="148" name="Rectangle 147"/>
          <p:cNvSpPr/>
          <p:nvPr/>
        </p:nvSpPr>
        <p:spPr>
          <a:xfrm>
            <a:off x="323553" y="1927370"/>
            <a:ext cx="952153" cy="4506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Generated Glue Code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1312479" y="1962365"/>
            <a:ext cx="6725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Autogenerated by STITCHES; Tailored to Each SS and </a:t>
            </a:r>
            <a:r>
              <a:rPr lang="en-US" dirty="0" err="1"/>
              <a:t>SoS</a:t>
            </a:r>
            <a:r>
              <a:rPr lang="en-US" dirty="0"/>
              <a:t> Configuration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6184479" y="5900912"/>
            <a:ext cx="2871041" cy="52322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marL="288925" indent="-288925"/>
            <a:r>
              <a:rPr lang="en-US" sz="1400" dirty="0"/>
              <a:t>MAC: Message Authentication Code</a:t>
            </a:r>
          </a:p>
          <a:p>
            <a:pPr marL="288925" indent="-288925"/>
            <a:r>
              <a:rPr lang="en-US" sz="1400" dirty="0"/>
              <a:t>EM: Execution Monitor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CC4EF09-BC28-4F4A-B4F1-C38FFE796CD3}"/>
              </a:ext>
            </a:extLst>
          </p:cNvPr>
          <p:cNvSpPr/>
          <p:nvPr/>
        </p:nvSpPr>
        <p:spPr>
          <a:xfrm>
            <a:off x="3560805" y="4288617"/>
            <a:ext cx="945985" cy="29765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Deserialize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E0792FD-F73D-4468-A90B-C2C6ABE92D05}"/>
              </a:ext>
            </a:extLst>
          </p:cNvPr>
          <p:cNvSpPr/>
          <p:nvPr/>
        </p:nvSpPr>
        <p:spPr>
          <a:xfrm>
            <a:off x="3560806" y="4872112"/>
            <a:ext cx="945982" cy="29765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Transport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52B1D1A-8693-441C-8228-C44F30C1C1EF}"/>
              </a:ext>
            </a:extLst>
          </p:cNvPr>
          <p:cNvSpPr/>
          <p:nvPr/>
        </p:nvSpPr>
        <p:spPr>
          <a:xfrm>
            <a:off x="3560805" y="3996502"/>
            <a:ext cx="945985" cy="29765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EM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E7C44764-6ABD-4363-8DE3-C8848DCAD57E}"/>
              </a:ext>
            </a:extLst>
          </p:cNvPr>
          <p:cNvSpPr/>
          <p:nvPr/>
        </p:nvSpPr>
        <p:spPr>
          <a:xfrm>
            <a:off x="3559929" y="3706965"/>
            <a:ext cx="945394" cy="29765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Shim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326EB8EC-95D5-4857-B85D-5361C9228B75}"/>
              </a:ext>
            </a:extLst>
          </p:cNvPr>
          <p:cNvSpPr/>
          <p:nvPr/>
        </p:nvSpPr>
        <p:spPr>
          <a:xfrm>
            <a:off x="3559280" y="4581163"/>
            <a:ext cx="947508" cy="29765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MAC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A2A8DB7-3C6D-4A4F-B94C-84FAEBA188F8}"/>
              </a:ext>
            </a:extLst>
          </p:cNvPr>
          <p:cNvSpPr/>
          <p:nvPr/>
        </p:nvSpPr>
        <p:spPr>
          <a:xfrm>
            <a:off x="3548082" y="3002291"/>
            <a:ext cx="957241" cy="484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Comms Box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F007934-6442-4F05-B92E-72CF854695CB}"/>
              </a:ext>
            </a:extLst>
          </p:cNvPr>
          <p:cNvSpPr/>
          <p:nvPr/>
        </p:nvSpPr>
        <p:spPr>
          <a:xfrm>
            <a:off x="3566014" y="3482389"/>
            <a:ext cx="921376" cy="228352"/>
          </a:xfrm>
          <a:prstGeom prst="rect">
            <a:avLst/>
          </a:prstGeom>
          <a:solidFill>
            <a:srgbClr val="EBF5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Interface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F4FE6F3-3B6B-458E-B228-D9015FDA36F9}"/>
              </a:ext>
            </a:extLst>
          </p:cNvPr>
          <p:cNvSpPr/>
          <p:nvPr/>
        </p:nvSpPr>
        <p:spPr>
          <a:xfrm>
            <a:off x="6050269" y="4011111"/>
            <a:ext cx="945985" cy="29765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Serialize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C2E96D3-7117-4D76-BA1F-9D27A672752D}"/>
              </a:ext>
            </a:extLst>
          </p:cNvPr>
          <p:cNvSpPr/>
          <p:nvPr/>
        </p:nvSpPr>
        <p:spPr>
          <a:xfrm>
            <a:off x="6050270" y="4594606"/>
            <a:ext cx="945982" cy="29765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Transport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5EBE0F63-3EF8-435D-A531-8634516C6233}"/>
              </a:ext>
            </a:extLst>
          </p:cNvPr>
          <p:cNvSpPr/>
          <p:nvPr/>
        </p:nvSpPr>
        <p:spPr>
          <a:xfrm>
            <a:off x="6049393" y="3712488"/>
            <a:ext cx="945394" cy="29765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Shim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A8AEB137-7AC8-4A54-A3CB-ED6E48723A5F}"/>
              </a:ext>
            </a:extLst>
          </p:cNvPr>
          <p:cNvSpPr/>
          <p:nvPr/>
        </p:nvSpPr>
        <p:spPr>
          <a:xfrm>
            <a:off x="6048744" y="4303657"/>
            <a:ext cx="947508" cy="29765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MAC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0DC3DA7-87F9-449D-8CC6-8A22FC172EC0}"/>
              </a:ext>
            </a:extLst>
          </p:cNvPr>
          <p:cNvSpPr/>
          <p:nvPr/>
        </p:nvSpPr>
        <p:spPr>
          <a:xfrm>
            <a:off x="6037546" y="2998670"/>
            <a:ext cx="957241" cy="484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Comms Box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393071C-AF45-4B96-9153-3CAB5583BCEC}"/>
              </a:ext>
            </a:extLst>
          </p:cNvPr>
          <p:cNvSpPr/>
          <p:nvPr/>
        </p:nvSpPr>
        <p:spPr>
          <a:xfrm>
            <a:off x="6055478" y="3487912"/>
            <a:ext cx="921376" cy="228352"/>
          </a:xfrm>
          <a:prstGeom prst="rect">
            <a:avLst/>
          </a:prstGeom>
          <a:solidFill>
            <a:srgbClr val="EBF5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Interface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D5B9AA8-AD66-42E8-9190-FC6574F7CCD9}"/>
              </a:ext>
            </a:extLst>
          </p:cNvPr>
          <p:cNvSpPr/>
          <p:nvPr/>
        </p:nvSpPr>
        <p:spPr>
          <a:xfrm>
            <a:off x="5692054" y="5313630"/>
            <a:ext cx="3135431" cy="5262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Local Bus Network 2</a:t>
            </a:r>
          </a:p>
        </p:txBody>
      </p:sp>
      <p:cxnSp>
        <p:nvCxnSpPr>
          <p:cNvPr id="81" name="Elbow Connector 138">
            <a:extLst>
              <a:ext uri="{FF2B5EF4-FFF2-40B4-BE49-F238E27FC236}">
                <a16:creationId xmlns:a16="http://schemas.microsoft.com/office/drawing/2014/main" id="{B16E3399-2518-4B9E-9199-9A4AF43FEA2B}"/>
              </a:ext>
            </a:extLst>
          </p:cNvPr>
          <p:cNvCxnSpPr>
            <a:cxnSpLocks/>
            <a:stCxn id="69" idx="2"/>
            <a:endCxn id="115" idx="2"/>
          </p:cNvCxnSpPr>
          <p:nvPr/>
        </p:nvCxnSpPr>
        <p:spPr>
          <a:xfrm rot="16200000" flipH="1">
            <a:off x="7103431" y="4312092"/>
            <a:ext cx="275376" cy="1435717"/>
          </a:xfrm>
          <a:prstGeom prst="bentConnector3">
            <a:avLst>
              <a:gd name="adj1" fmla="val 183014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B23B714-4E70-4EE9-9C18-A93F1BFAED96}"/>
              </a:ext>
            </a:extLst>
          </p:cNvPr>
          <p:cNvCxnSpPr>
            <a:stCxn id="59" idx="3"/>
            <a:endCxn id="73" idx="1"/>
          </p:cNvCxnSpPr>
          <p:nvPr/>
        </p:nvCxnSpPr>
        <p:spPr>
          <a:xfrm flipV="1">
            <a:off x="4505323" y="3240836"/>
            <a:ext cx="1532223" cy="3621"/>
          </a:xfrm>
          <a:prstGeom prst="straightConnector1">
            <a:avLst/>
          </a:prstGeom>
          <a:ln w="19050">
            <a:solidFill>
              <a:srgbClr val="3333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D05C7AB-46FD-40F4-B733-CE3C8C073717}"/>
              </a:ext>
            </a:extLst>
          </p:cNvPr>
          <p:cNvSpPr txBox="1"/>
          <p:nvPr/>
        </p:nvSpPr>
        <p:spPr>
          <a:xfrm>
            <a:off x="1859393" y="2634864"/>
            <a:ext cx="1163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Platform 1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4436815-21AF-43F3-8D83-726B0B7D14EF}"/>
              </a:ext>
            </a:extLst>
          </p:cNvPr>
          <p:cNvSpPr txBox="1"/>
          <p:nvPr/>
        </p:nvSpPr>
        <p:spPr>
          <a:xfrm>
            <a:off x="6702845" y="2634864"/>
            <a:ext cx="1163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Platform 2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203CB0A-D781-4556-ACF2-56FD99263427}"/>
              </a:ext>
            </a:extLst>
          </p:cNvPr>
          <p:cNvSpPr/>
          <p:nvPr/>
        </p:nvSpPr>
        <p:spPr>
          <a:xfrm>
            <a:off x="170121" y="2634864"/>
            <a:ext cx="4619593" cy="3261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0CAC945-9AD1-43AF-8535-641976AF6D36}"/>
              </a:ext>
            </a:extLst>
          </p:cNvPr>
          <p:cNvSpPr/>
          <p:nvPr/>
        </p:nvSpPr>
        <p:spPr>
          <a:xfrm>
            <a:off x="5570704" y="2634864"/>
            <a:ext cx="3337859" cy="3261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320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8083"/>
    </mc:Choice>
    <mc:Fallback xmlns="">
      <p:transition spd="slow" advTm="138083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6395949" y="1366554"/>
            <a:ext cx="2641049" cy="180465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Community Specifications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(Distributed)</a:t>
            </a:r>
          </a:p>
        </p:txBody>
      </p:sp>
      <p:sp>
        <p:nvSpPr>
          <p:cNvPr id="90" name="Rectangle 89"/>
          <p:cNvSpPr/>
          <p:nvPr/>
        </p:nvSpPr>
        <p:spPr>
          <a:xfrm>
            <a:off x="3920058" y="1676743"/>
            <a:ext cx="2325104" cy="39033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STITCHES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" y="99601"/>
            <a:ext cx="7536873" cy="662399"/>
          </a:xfrm>
        </p:spPr>
        <p:txBody>
          <a:bodyPr/>
          <a:lstStyle/>
          <a:p>
            <a:r>
              <a:rPr lang="en-US" sz="2800" dirty="0"/>
              <a:t>STITCHES is Focused on Implementing a Scalable Approach to Building </a:t>
            </a:r>
            <a:r>
              <a:rPr lang="en-US" sz="2800" dirty="0" err="1"/>
              <a:t>SoS</a:t>
            </a:r>
            <a:r>
              <a:rPr lang="en-US" sz="2800" dirty="0"/>
              <a:t> Capabilities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948C-2B96-4B34-825C-96F385DBD55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637421" y="1855124"/>
            <a:ext cx="2310182" cy="401661"/>
          </a:xfrm>
          <a:prstGeom prst="roundRect">
            <a:avLst/>
          </a:prstGeom>
          <a:solidFill>
            <a:srgbClr val="FFFF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Field &amp; Transform Graph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114797" y="1902695"/>
            <a:ext cx="1912281" cy="76093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Automated Design Space Exploration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301705" y="2878455"/>
            <a:ext cx="1542591" cy="751524"/>
          </a:xfrm>
          <a:prstGeom prst="roundRect">
            <a:avLst/>
          </a:prstGeom>
          <a:solidFill>
            <a:srgbClr val="FFFF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SoS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Configurations</a:t>
            </a:r>
          </a:p>
        </p:txBody>
      </p:sp>
      <p:cxnSp>
        <p:nvCxnSpPr>
          <p:cNvPr id="14" name="Straight Arrow Connector 13"/>
          <p:cNvCxnSpPr>
            <a:stCxn id="34" idx="2"/>
            <a:endCxn id="11" idx="0"/>
          </p:cNvCxnSpPr>
          <p:nvPr/>
        </p:nvCxnSpPr>
        <p:spPr>
          <a:xfrm flipH="1">
            <a:off x="5070938" y="1494895"/>
            <a:ext cx="7304" cy="4078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333321" y="3862984"/>
            <a:ext cx="1472790" cy="75152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Compile Interfaces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6747261" y="4614507"/>
            <a:ext cx="1676892" cy="60295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Instantiated Subsystems</a:t>
            </a:r>
          </a:p>
        </p:txBody>
      </p:sp>
      <p:cxnSp>
        <p:nvCxnSpPr>
          <p:cNvPr id="19" name="Elbow Connector 18"/>
          <p:cNvCxnSpPr>
            <a:stCxn id="12" idx="2"/>
            <a:endCxn id="17" idx="0"/>
          </p:cNvCxnSpPr>
          <p:nvPr/>
        </p:nvCxnSpPr>
        <p:spPr>
          <a:xfrm rot="5400000">
            <a:off x="4954857" y="3744839"/>
            <a:ext cx="233005" cy="3285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7" idx="2"/>
            <a:endCxn id="18" idx="1"/>
          </p:cNvCxnSpPr>
          <p:nvPr/>
        </p:nvCxnSpPr>
        <p:spPr>
          <a:xfrm rot="16200000" flipH="1">
            <a:off x="5757750" y="3926472"/>
            <a:ext cx="301476" cy="1677545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11" idx="2"/>
            <a:endCxn id="12" idx="0"/>
          </p:cNvCxnSpPr>
          <p:nvPr/>
        </p:nvCxnSpPr>
        <p:spPr>
          <a:xfrm>
            <a:off x="5070938" y="2663630"/>
            <a:ext cx="2063" cy="2148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/>
        </p:nvSpPr>
        <p:spPr>
          <a:xfrm>
            <a:off x="6637421" y="2333947"/>
            <a:ext cx="2310182" cy="424432"/>
          </a:xfrm>
          <a:prstGeom prst="roundRect">
            <a:avLst/>
          </a:prstGeom>
          <a:solidFill>
            <a:srgbClr val="FFFF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Subsystem Specs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4114797" y="1043367"/>
            <a:ext cx="1926890" cy="451528"/>
          </a:xfrm>
          <a:prstGeom prst="roundRect">
            <a:avLst/>
          </a:prstGeom>
          <a:solidFill>
            <a:srgbClr val="FFFF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SoS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Specification</a:t>
            </a:r>
            <a:endParaRPr lang="en-US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61" name="Straight Arrow Connector 60"/>
          <p:cNvCxnSpPr>
            <a:stCxn id="60" idx="1"/>
            <a:endCxn id="66" idx="3"/>
          </p:cNvCxnSpPr>
          <p:nvPr/>
        </p:nvCxnSpPr>
        <p:spPr>
          <a:xfrm flipH="1" flipV="1">
            <a:off x="6023562" y="2493104"/>
            <a:ext cx="384273" cy="530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65" idx="3"/>
            <a:endCxn id="57" idx="1"/>
          </p:cNvCxnSpPr>
          <p:nvPr/>
        </p:nvCxnSpPr>
        <p:spPr>
          <a:xfrm>
            <a:off x="6026950" y="2091443"/>
            <a:ext cx="384273" cy="530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5932417" y="2038383"/>
            <a:ext cx="94533" cy="1061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5929029" y="2440044"/>
            <a:ext cx="94533" cy="1061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411223" y="2043686"/>
            <a:ext cx="94533" cy="1061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407835" y="2445347"/>
            <a:ext cx="94533" cy="1061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Content Placeholder 2"/>
          <p:cNvSpPr>
            <a:spLocks noGrp="1"/>
          </p:cNvSpPr>
          <p:nvPr>
            <p:ph idx="1"/>
          </p:nvPr>
        </p:nvSpPr>
        <p:spPr>
          <a:xfrm>
            <a:off x="101760" y="1153894"/>
            <a:ext cx="3779527" cy="4611020"/>
          </a:xfrm>
        </p:spPr>
        <p:txBody>
          <a:bodyPr/>
          <a:lstStyle/>
          <a:p>
            <a:pPr marL="174625" indent="-174625"/>
            <a:r>
              <a:rPr lang="en-US" sz="2000" dirty="0"/>
              <a:t>Design Space Exploration</a:t>
            </a:r>
          </a:p>
          <a:p>
            <a:pPr marL="339725" lvl="1" indent="-174625"/>
            <a:r>
              <a:rPr lang="en-US" sz="1800" dirty="0"/>
              <a:t>Process FTG to Construct Transformation Chains</a:t>
            </a:r>
          </a:p>
          <a:p>
            <a:pPr marL="339725" lvl="1" indent="-174625"/>
            <a:r>
              <a:rPr lang="en-US" sz="1800" dirty="0"/>
              <a:t>Specify Interface Stack by forming &amp; solving optimization problems</a:t>
            </a:r>
          </a:p>
          <a:p>
            <a:pPr marL="174625" indent="-174625"/>
            <a:r>
              <a:rPr lang="en-US" sz="2000" dirty="0"/>
              <a:t>Compiler</a:t>
            </a:r>
          </a:p>
          <a:p>
            <a:pPr marL="339725" lvl="1" indent="-174625"/>
            <a:r>
              <a:rPr lang="en-US" sz="1800" dirty="0"/>
              <a:t>Construct Interface Stack Structure</a:t>
            </a:r>
          </a:p>
          <a:p>
            <a:pPr marL="339725" lvl="1" indent="-174625"/>
            <a:r>
              <a:rPr lang="en-US" sz="1800" dirty="0"/>
              <a:t>Optimize Transforms for this Instance of the Interface</a:t>
            </a:r>
          </a:p>
          <a:p>
            <a:pPr marL="339725" lvl="1" indent="-174625"/>
            <a:r>
              <a:rPr lang="en-US" sz="1800" dirty="0"/>
              <a:t>Provide Cyber Security through whitelist property enforcement</a:t>
            </a:r>
          </a:p>
          <a:p>
            <a:pPr marL="339725" lvl="1" indent="-174625"/>
            <a:r>
              <a:rPr lang="en-US" sz="1800" dirty="0"/>
              <a:t>Generate C++/Java Code &amp; Compile into binaries</a:t>
            </a:r>
          </a:p>
          <a:p>
            <a:pPr lvl="1"/>
            <a:endParaRPr lang="en-US" sz="1800" dirty="0"/>
          </a:p>
        </p:txBody>
      </p:sp>
      <p:sp>
        <p:nvSpPr>
          <p:cNvPr id="80" name="Rectangle 79"/>
          <p:cNvSpPr/>
          <p:nvPr/>
        </p:nvSpPr>
        <p:spPr>
          <a:xfrm>
            <a:off x="184825" y="5764913"/>
            <a:ext cx="89591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Result: High Performance Interfaces Optimized For Each Application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6561382" y="4027234"/>
            <a:ext cx="2310182" cy="424432"/>
          </a:xfrm>
          <a:prstGeom prst="roundRect">
            <a:avLst/>
          </a:prstGeom>
          <a:solidFill>
            <a:srgbClr val="FFFF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Base Subsystems</a:t>
            </a:r>
          </a:p>
        </p:txBody>
      </p:sp>
      <p:cxnSp>
        <p:nvCxnSpPr>
          <p:cNvPr id="29" name="Elbow Connector 28"/>
          <p:cNvCxnSpPr>
            <a:stCxn id="27" idx="1"/>
            <a:endCxn id="17" idx="3"/>
          </p:cNvCxnSpPr>
          <p:nvPr/>
        </p:nvCxnSpPr>
        <p:spPr>
          <a:xfrm rot="10800000">
            <a:off x="5806112" y="4238746"/>
            <a:ext cx="755271" cy="70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7699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733" y="63683"/>
            <a:ext cx="7503267" cy="665659"/>
          </a:xfrm>
        </p:spPr>
        <p:txBody>
          <a:bodyPr/>
          <a:lstStyle/>
          <a:p>
            <a:r>
              <a:rPr lang="en-US" dirty="0"/>
              <a:t>Evolution of the Architecture: </a:t>
            </a:r>
            <a:br>
              <a:rPr lang="en-US" dirty="0"/>
            </a:br>
            <a:r>
              <a:rPr lang="en-US" dirty="0"/>
              <a:t>Backwards Compatibility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948C-2B96-4B34-825C-96F385DBD55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E9FD8CC-EF35-4385-99F0-12114EE2B4FB}"/>
              </a:ext>
            </a:extLst>
          </p:cNvPr>
          <p:cNvSpPr/>
          <p:nvPr/>
        </p:nvSpPr>
        <p:spPr>
          <a:xfrm>
            <a:off x="864528" y="1698529"/>
            <a:ext cx="3561081" cy="6553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0" bIns="0" rtlCol="0" anchor="t"/>
          <a:lstStyle/>
          <a:p>
            <a:pPr marL="173038"/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Time:Sensor.Time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173038"/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Dets:Sensor.Detection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[ ]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6FFFB1-82F6-45AF-8522-A9E1A9663BD2}"/>
              </a:ext>
            </a:extLst>
          </p:cNvPr>
          <p:cNvSpPr txBox="1"/>
          <p:nvPr/>
        </p:nvSpPr>
        <p:spPr>
          <a:xfrm>
            <a:off x="823889" y="1378488"/>
            <a:ext cx="1202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Sensor.Out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0640664-8471-4F9C-B26B-81BED0CBC41C}"/>
              </a:ext>
            </a:extLst>
          </p:cNvPr>
          <p:cNvSpPr/>
          <p:nvPr/>
        </p:nvSpPr>
        <p:spPr>
          <a:xfrm>
            <a:off x="5024624" y="1698529"/>
            <a:ext cx="3865880" cy="6553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0" bIns="0" rtlCol="0" anchor="t"/>
          <a:lstStyle/>
          <a:p>
            <a:pPr marL="173038"/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DwellTime:Tracker.Time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173038"/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Contacts:Tracker.Detection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[ ]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25D45A5-A9C0-433F-A304-2AD7987381CD}"/>
              </a:ext>
            </a:extLst>
          </p:cNvPr>
          <p:cNvSpPr txBox="1"/>
          <p:nvPr/>
        </p:nvSpPr>
        <p:spPr>
          <a:xfrm>
            <a:off x="4976599" y="1373643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Tracker.In</a:t>
            </a:r>
            <a:endParaRPr lang="en-US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C6A7F6D-0544-4484-B004-7D1ADAA6868A}"/>
              </a:ext>
            </a:extLst>
          </p:cNvPr>
          <p:cNvCxnSpPr>
            <a:cxnSpLocks/>
            <a:endCxn id="19" idx="1"/>
          </p:cNvCxnSpPr>
          <p:nvPr/>
        </p:nvCxnSpPr>
        <p:spPr>
          <a:xfrm>
            <a:off x="3177766" y="1558309"/>
            <a:ext cx="1798833" cy="0"/>
          </a:xfrm>
          <a:prstGeom prst="straightConnector1">
            <a:avLst/>
          </a:prstGeom>
          <a:ln w="19050">
            <a:solidFill>
              <a:srgbClr val="3333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474C4E9-858C-48A1-AC08-02D997D8E1B1}"/>
              </a:ext>
            </a:extLst>
          </p:cNvPr>
          <p:cNvCxnSpPr>
            <a:cxnSpLocks/>
          </p:cNvCxnSpPr>
          <p:nvPr/>
        </p:nvCxnSpPr>
        <p:spPr>
          <a:xfrm>
            <a:off x="3177766" y="1928712"/>
            <a:ext cx="1999258" cy="0"/>
          </a:xfrm>
          <a:prstGeom prst="straightConnector1">
            <a:avLst/>
          </a:prstGeom>
          <a:ln w="19050">
            <a:solidFill>
              <a:srgbClr val="3333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B8A7B7C-D3E6-41D3-A852-A8318506EE5C}"/>
              </a:ext>
            </a:extLst>
          </p:cNvPr>
          <p:cNvCxnSpPr>
            <a:cxnSpLocks/>
          </p:cNvCxnSpPr>
          <p:nvPr/>
        </p:nvCxnSpPr>
        <p:spPr>
          <a:xfrm>
            <a:off x="3891100" y="2168197"/>
            <a:ext cx="1285924" cy="0"/>
          </a:xfrm>
          <a:prstGeom prst="straightConnector1">
            <a:avLst/>
          </a:prstGeom>
          <a:ln w="19050">
            <a:solidFill>
              <a:srgbClr val="3333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0833A3A5-92C9-4D54-B2BB-3107112BE1B1}"/>
              </a:ext>
            </a:extLst>
          </p:cNvPr>
          <p:cNvSpPr/>
          <p:nvPr/>
        </p:nvSpPr>
        <p:spPr>
          <a:xfrm>
            <a:off x="5024624" y="3211452"/>
            <a:ext cx="3561081" cy="666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0" bIns="0" rtlCol="0" anchor="t"/>
          <a:lstStyle/>
          <a:p>
            <a:pPr marL="173038"/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Time:Sensor.Time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173038"/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Dets:Sensor.Detection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[ ]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B2D53FE-15F1-4996-9AC6-2DF128F5AE78}"/>
              </a:ext>
            </a:extLst>
          </p:cNvPr>
          <p:cNvSpPr txBox="1"/>
          <p:nvPr/>
        </p:nvSpPr>
        <p:spPr>
          <a:xfrm>
            <a:off x="4976599" y="2891411"/>
            <a:ext cx="363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Sensor Output Message: </a:t>
            </a:r>
            <a:r>
              <a:rPr lang="en-US" dirty="0" err="1"/>
              <a:t>Sensor.Out</a:t>
            </a:r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E1BD86F-5290-4BB7-A837-10AC6E321AD5}"/>
              </a:ext>
            </a:extLst>
          </p:cNvPr>
          <p:cNvSpPr/>
          <p:nvPr/>
        </p:nvSpPr>
        <p:spPr>
          <a:xfrm>
            <a:off x="882967" y="3211452"/>
            <a:ext cx="3561081" cy="6634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0" bIns="0" rtlCol="0" anchor="t"/>
          <a:lstStyle/>
          <a:p>
            <a:pPr marL="173038"/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Time:Sensor.Time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173038"/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SigDets:Sensor.SigDet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[ ]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7ECB661-E4F7-412B-BCB7-24CCAAD2CF46}"/>
              </a:ext>
            </a:extLst>
          </p:cNvPr>
          <p:cNvSpPr txBox="1"/>
          <p:nvPr/>
        </p:nvSpPr>
        <p:spPr>
          <a:xfrm>
            <a:off x="842328" y="2891411"/>
            <a:ext cx="2157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Sensor.Out_With_Sig</a:t>
            </a:r>
            <a:endParaRPr lang="en-US" dirty="0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9A661EC-F9E3-4129-932A-A8287F46B7D4}"/>
              </a:ext>
            </a:extLst>
          </p:cNvPr>
          <p:cNvCxnSpPr>
            <a:cxnSpLocks/>
          </p:cNvCxnSpPr>
          <p:nvPr/>
        </p:nvCxnSpPr>
        <p:spPr>
          <a:xfrm>
            <a:off x="3241141" y="3064937"/>
            <a:ext cx="1788803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21994A0-3BDA-4C1E-A439-F4E0C89A7F1E}"/>
              </a:ext>
            </a:extLst>
          </p:cNvPr>
          <p:cNvCxnSpPr>
            <a:cxnSpLocks/>
          </p:cNvCxnSpPr>
          <p:nvPr/>
        </p:nvCxnSpPr>
        <p:spPr>
          <a:xfrm>
            <a:off x="3241141" y="3425570"/>
            <a:ext cx="1969228" cy="0"/>
          </a:xfrm>
          <a:prstGeom prst="straightConnector1">
            <a:avLst/>
          </a:prstGeom>
          <a:ln w="19050">
            <a:solidFill>
              <a:srgbClr val="3333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4B5FC08-A126-4FFE-944F-09933951D058}"/>
              </a:ext>
            </a:extLst>
          </p:cNvPr>
          <p:cNvCxnSpPr>
            <a:cxnSpLocks/>
          </p:cNvCxnSpPr>
          <p:nvPr/>
        </p:nvCxnSpPr>
        <p:spPr>
          <a:xfrm>
            <a:off x="3986621" y="3677558"/>
            <a:ext cx="1223748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E0346B7D-FF3A-499B-BFF5-777097F72BFB}"/>
              </a:ext>
            </a:extLst>
          </p:cNvPr>
          <p:cNvSpPr/>
          <p:nvPr/>
        </p:nvSpPr>
        <p:spPr>
          <a:xfrm>
            <a:off x="5020734" y="4306567"/>
            <a:ext cx="3561081" cy="6775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0" bIns="0" rtlCol="0" anchor="t"/>
          <a:lstStyle/>
          <a:p>
            <a:pPr marL="173038"/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Lat:Sensor.Lat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173038"/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Lon:Sensor.Lon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B4CC21D-8DCE-4CE1-9689-112587B903C9}"/>
              </a:ext>
            </a:extLst>
          </p:cNvPr>
          <p:cNvSpPr txBox="1"/>
          <p:nvPr/>
        </p:nvSpPr>
        <p:spPr>
          <a:xfrm>
            <a:off x="4980095" y="3986526"/>
            <a:ext cx="1771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Sensor.Detection</a:t>
            </a:r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F42BB4F-3BE3-4EEB-B9F5-A57102781904}"/>
              </a:ext>
            </a:extLst>
          </p:cNvPr>
          <p:cNvSpPr/>
          <p:nvPr/>
        </p:nvSpPr>
        <p:spPr>
          <a:xfrm>
            <a:off x="887261" y="4306566"/>
            <a:ext cx="3561081" cy="9353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0" bIns="0" rtlCol="0" anchor="t"/>
          <a:lstStyle/>
          <a:p>
            <a:pPr marL="173038"/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Lat:Sensor.Lat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173038"/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Lon:Sensor.Lon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173038"/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Sig:Sensor.Sig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019E7B7-810B-4B16-8989-235D4CDF07AC}"/>
              </a:ext>
            </a:extLst>
          </p:cNvPr>
          <p:cNvSpPr txBox="1"/>
          <p:nvPr/>
        </p:nvSpPr>
        <p:spPr>
          <a:xfrm>
            <a:off x="846622" y="3986526"/>
            <a:ext cx="1455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Sensor.SigDet</a:t>
            </a:r>
            <a:endParaRPr lang="en-US" dirty="0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FEEF5DF-614F-4470-8262-247A239ABF24}"/>
              </a:ext>
            </a:extLst>
          </p:cNvPr>
          <p:cNvCxnSpPr>
            <a:cxnSpLocks/>
          </p:cNvCxnSpPr>
          <p:nvPr/>
        </p:nvCxnSpPr>
        <p:spPr>
          <a:xfrm>
            <a:off x="2725095" y="4187212"/>
            <a:ext cx="2277688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7C93FA4-7735-4E41-B59C-EF480BB2FD9A}"/>
              </a:ext>
            </a:extLst>
          </p:cNvPr>
          <p:cNvCxnSpPr>
            <a:cxnSpLocks/>
          </p:cNvCxnSpPr>
          <p:nvPr/>
        </p:nvCxnSpPr>
        <p:spPr>
          <a:xfrm>
            <a:off x="2860895" y="4547843"/>
            <a:ext cx="2335185" cy="0"/>
          </a:xfrm>
          <a:prstGeom prst="straightConnector1">
            <a:avLst/>
          </a:prstGeom>
          <a:ln w="19050">
            <a:solidFill>
              <a:srgbClr val="3333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3936601D-0338-4282-9A68-58D693F9205B}"/>
              </a:ext>
            </a:extLst>
          </p:cNvPr>
          <p:cNvCxnSpPr>
            <a:cxnSpLocks/>
          </p:cNvCxnSpPr>
          <p:nvPr/>
        </p:nvCxnSpPr>
        <p:spPr>
          <a:xfrm>
            <a:off x="2860895" y="4774261"/>
            <a:ext cx="2335185" cy="16516"/>
          </a:xfrm>
          <a:prstGeom prst="straightConnector1">
            <a:avLst/>
          </a:prstGeom>
          <a:ln w="19050">
            <a:solidFill>
              <a:srgbClr val="3333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06C1EA0C-3EB7-4EEF-B022-6B75A641F755}"/>
              </a:ext>
            </a:extLst>
          </p:cNvPr>
          <p:cNvSpPr txBox="1"/>
          <p:nvPr/>
        </p:nvSpPr>
        <p:spPr>
          <a:xfrm>
            <a:off x="217284" y="1005448"/>
            <a:ext cx="5490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Started with a </a:t>
            </a:r>
            <a:r>
              <a:rPr lang="en-US" dirty="0" err="1"/>
              <a:t>Sensor_Out</a:t>
            </a:r>
            <a:r>
              <a:rPr lang="en-US" dirty="0"/>
              <a:t> and a </a:t>
            </a:r>
            <a:r>
              <a:rPr lang="en-US" dirty="0" err="1"/>
              <a:t>Tracker_In</a:t>
            </a:r>
            <a:r>
              <a:rPr lang="en-US" dirty="0"/>
              <a:t> Message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E989CB8-E286-448D-B021-342AA9655054}"/>
              </a:ext>
            </a:extLst>
          </p:cNvPr>
          <p:cNvSpPr txBox="1"/>
          <p:nvPr/>
        </p:nvSpPr>
        <p:spPr>
          <a:xfrm>
            <a:off x="217284" y="2503586"/>
            <a:ext cx="6595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 Add a </a:t>
            </a:r>
            <a:r>
              <a:rPr lang="en-US" dirty="0" err="1"/>
              <a:t>Sensor_Out_With_Sig</a:t>
            </a:r>
            <a:r>
              <a:rPr lang="en-US" dirty="0"/>
              <a:t> and connect it to the </a:t>
            </a:r>
            <a:r>
              <a:rPr lang="en-US" dirty="0" err="1"/>
              <a:t>Sensor_Out</a:t>
            </a:r>
            <a:endParaRPr lang="en-US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FE466F5-539A-4266-83B9-7640D10D53E3}"/>
              </a:ext>
            </a:extLst>
          </p:cNvPr>
          <p:cNvSpPr txBox="1"/>
          <p:nvPr/>
        </p:nvSpPr>
        <p:spPr>
          <a:xfrm>
            <a:off x="380247" y="5492287"/>
            <a:ext cx="64924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New Sensor with Signatures Can Now Interoperate with the Tracker</a:t>
            </a:r>
          </a:p>
          <a:p>
            <a:r>
              <a:rPr lang="en-US" dirty="0"/>
              <a:t>	But Tracker Doesn’t Use the Signature Information</a:t>
            </a:r>
          </a:p>
        </p:txBody>
      </p:sp>
    </p:spTree>
    <p:extLst>
      <p:ext uri="{BB962C8B-B14F-4D97-AF65-F5344CB8AC3E}">
        <p14:creationId xmlns:p14="http://schemas.microsoft.com/office/powerpoint/2010/main" val="2106859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733" y="96341"/>
            <a:ext cx="7503267" cy="665659"/>
          </a:xfrm>
        </p:spPr>
        <p:txBody>
          <a:bodyPr/>
          <a:lstStyle/>
          <a:p>
            <a:r>
              <a:rPr lang="en-US" dirty="0"/>
              <a:t>Evolution of the Architecture: </a:t>
            </a:r>
            <a:br>
              <a:rPr lang="en-US" dirty="0"/>
            </a:br>
            <a:r>
              <a:rPr lang="en-US" dirty="0"/>
              <a:t>Forwards Compatibility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733" y="995209"/>
            <a:ext cx="8949446" cy="404613"/>
          </a:xfrm>
        </p:spPr>
        <p:txBody>
          <a:bodyPr/>
          <a:lstStyle/>
          <a:p>
            <a:r>
              <a:rPr lang="en-US" sz="1800" dirty="0"/>
              <a:t>Now Let’s Add in an Upgraded Tracker (that can use the Signatures)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948C-2B96-4B34-825C-96F385DBD55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0C017CB-CEF7-4098-B721-5C7926D99BA7}"/>
              </a:ext>
            </a:extLst>
          </p:cNvPr>
          <p:cNvSpPr/>
          <p:nvPr/>
        </p:nvSpPr>
        <p:spPr>
          <a:xfrm>
            <a:off x="677428" y="1744647"/>
            <a:ext cx="3561081" cy="6634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0" bIns="0" rtlCol="0" anchor="t"/>
          <a:lstStyle/>
          <a:p>
            <a:pPr marL="173038"/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Time:Sensor.Time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173038"/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SigDets:Sensor.SigDet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[ ]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881C38E-E914-42C1-BD71-11F12B58D4F4}"/>
              </a:ext>
            </a:extLst>
          </p:cNvPr>
          <p:cNvSpPr txBox="1"/>
          <p:nvPr/>
        </p:nvSpPr>
        <p:spPr>
          <a:xfrm>
            <a:off x="619483" y="1408505"/>
            <a:ext cx="2157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Sensor.Out_With_Sig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1FFE93B-51D9-40A2-A87D-8E77995306A9}"/>
              </a:ext>
            </a:extLst>
          </p:cNvPr>
          <p:cNvSpPr/>
          <p:nvPr/>
        </p:nvSpPr>
        <p:spPr>
          <a:xfrm>
            <a:off x="677427" y="2859973"/>
            <a:ext cx="3561081" cy="9353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0" bIns="0" rtlCol="0" anchor="t"/>
          <a:lstStyle/>
          <a:p>
            <a:pPr marL="173038"/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Lat:Sensor.Lat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173038"/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Lon:Sensor.Lon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173038"/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Sig:Sensor.Sig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D3DC71E-C10F-4010-8C5E-B13A3EBE8420}"/>
              </a:ext>
            </a:extLst>
          </p:cNvPr>
          <p:cNvSpPr txBox="1"/>
          <p:nvPr/>
        </p:nvSpPr>
        <p:spPr>
          <a:xfrm>
            <a:off x="619483" y="2541281"/>
            <a:ext cx="1455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Sensor.SigDet</a:t>
            </a:r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6A3FB2A-244C-4E5D-91A7-FC83D02C9C74}"/>
              </a:ext>
            </a:extLst>
          </p:cNvPr>
          <p:cNvSpPr/>
          <p:nvPr/>
        </p:nvSpPr>
        <p:spPr>
          <a:xfrm>
            <a:off x="4901197" y="1732195"/>
            <a:ext cx="3561081" cy="6634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0" bIns="0" rtlCol="0" anchor="t"/>
          <a:lstStyle/>
          <a:p>
            <a:pPr marL="173038"/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DwellTime:Tracker.Time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173038"/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Contacts: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Tracker.SigDet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[ ]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B36C9FD-33B5-44B0-972F-1F4177889C6C}"/>
              </a:ext>
            </a:extLst>
          </p:cNvPr>
          <p:cNvSpPr txBox="1"/>
          <p:nvPr/>
        </p:nvSpPr>
        <p:spPr>
          <a:xfrm>
            <a:off x="4860558" y="1412154"/>
            <a:ext cx="2028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Tracker.In_With_Sig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6D24E8C-82B6-422B-BB34-623E2A5033D9}"/>
              </a:ext>
            </a:extLst>
          </p:cNvPr>
          <p:cNvSpPr/>
          <p:nvPr/>
        </p:nvSpPr>
        <p:spPr>
          <a:xfrm>
            <a:off x="4905491" y="2863520"/>
            <a:ext cx="3561081" cy="9353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0" bIns="0" rtlCol="0" anchor="t"/>
          <a:lstStyle/>
          <a:p>
            <a:pPr marL="173038"/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Lat:Tracker.Lat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173038"/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Lon:Tracker.Lon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173038"/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Sig:Tracker.Sig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45E3C42-D720-4B38-A1E9-542FD327F172}"/>
              </a:ext>
            </a:extLst>
          </p:cNvPr>
          <p:cNvSpPr txBox="1"/>
          <p:nvPr/>
        </p:nvSpPr>
        <p:spPr>
          <a:xfrm>
            <a:off x="4864852" y="2543480"/>
            <a:ext cx="1494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Tracker.SigDet</a:t>
            </a:r>
            <a:endParaRPr lang="en-US" dirty="0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28823F5-6501-4B91-9831-6ECFA74B577A}"/>
              </a:ext>
            </a:extLst>
          </p:cNvPr>
          <p:cNvCxnSpPr>
            <a:cxnSpLocks/>
          </p:cNvCxnSpPr>
          <p:nvPr/>
        </p:nvCxnSpPr>
        <p:spPr>
          <a:xfrm>
            <a:off x="3102364" y="1603582"/>
            <a:ext cx="1798833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41E66BE-03A8-4744-95F7-4A9159FFB975}"/>
              </a:ext>
            </a:extLst>
          </p:cNvPr>
          <p:cNvCxnSpPr>
            <a:cxnSpLocks/>
          </p:cNvCxnSpPr>
          <p:nvPr/>
        </p:nvCxnSpPr>
        <p:spPr>
          <a:xfrm>
            <a:off x="3102364" y="1946826"/>
            <a:ext cx="1999258" cy="0"/>
          </a:xfrm>
          <a:prstGeom prst="straightConnector1">
            <a:avLst/>
          </a:prstGeom>
          <a:ln w="19050">
            <a:solidFill>
              <a:srgbClr val="3333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409C9F1-1185-46D3-B7A3-BA537F029C0B}"/>
              </a:ext>
            </a:extLst>
          </p:cNvPr>
          <p:cNvCxnSpPr>
            <a:cxnSpLocks/>
          </p:cNvCxnSpPr>
          <p:nvPr/>
        </p:nvCxnSpPr>
        <p:spPr>
          <a:xfrm>
            <a:off x="3815698" y="2204417"/>
            <a:ext cx="1285924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546C566-C151-4D23-8699-63C5A20382C3}"/>
              </a:ext>
            </a:extLst>
          </p:cNvPr>
          <p:cNvCxnSpPr>
            <a:cxnSpLocks/>
          </p:cNvCxnSpPr>
          <p:nvPr/>
        </p:nvCxnSpPr>
        <p:spPr>
          <a:xfrm>
            <a:off x="3109767" y="2737638"/>
            <a:ext cx="1798833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D58BE02C-9D6B-4A1E-9652-CC4B82A8CA6D}"/>
              </a:ext>
            </a:extLst>
          </p:cNvPr>
          <p:cNvCxnSpPr>
            <a:cxnSpLocks/>
          </p:cNvCxnSpPr>
          <p:nvPr/>
        </p:nvCxnSpPr>
        <p:spPr>
          <a:xfrm>
            <a:off x="3109767" y="3089935"/>
            <a:ext cx="1999258" cy="0"/>
          </a:xfrm>
          <a:prstGeom prst="straightConnector1">
            <a:avLst/>
          </a:prstGeom>
          <a:ln w="19050">
            <a:solidFill>
              <a:srgbClr val="3333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7F3E62D6-243A-45FB-BD05-B63F30BAB2C1}"/>
              </a:ext>
            </a:extLst>
          </p:cNvPr>
          <p:cNvCxnSpPr>
            <a:cxnSpLocks/>
          </p:cNvCxnSpPr>
          <p:nvPr/>
        </p:nvCxnSpPr>
        <p:spPr>
          <a:xfrm>
            <a:off x="3109767" y="3329420"/>
            <a:ext cx="1999258" cy="0"/>
          </a:xfrm>
          <a:prstGeom prst="straightConnector1">
            <a:avLst/>
          </a:prstGeom>
          <a:ln w="19050">
            <a:solidFill>
              <a:srgbClr val="3333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C0A633A0-9138-4D07-AEF2-18D3D71E68A0}"/>
              </a:ext>
            </a:extLst>
          </p:cNvPr>
          <p:cNvCxnSpPr>
            <a:cxnSpLocks/>
          </p:cNvCxnSpPr>
          <p:nvPr/>
        </p:nvCxnSpPr>
        <p:spPr>
          <a:xfrm>
            <a:off x="3109767" y="3570091"/>
            <a:ext cx="2000455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4FF91601-AA15-4AFB-A8D8-2F171BDB926B}"/>
              </a:ext>
            </a:extLst>
          </p:cNvPr>
          <p:cNvSpPr txBox="1"/>
          <p:nvPr/>
        </p:nvSpPr>
        <p:spPr>
          <a:xfrm>
            <a:off x="334979" y="3917698"/>
            <a:ext cx="80103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New Tracker Can Now Use the Full Data from the New Sensor (Including Signatures)</a:t>
            </a:r>
          </a:p>
          <a:p>
            <a:endParaRPr lang="en-US" dirty="0"/>
          </a:p>
          <a:p>
            <a:r>
              <a:rPr lang="en-US" dirty="0"/>
              <a:t>Updated FTG Supports the Old, New and Mixed Architectures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D132697-0990-4E93-9B1A-A6483B4D2F4A}"/>
              </a:ext>
            </a:extLst>
          </p:cNvPr>
          <p:cNvSpPr txBox="1"/>
          <p:nvPr/>
        </p:nvSpPr>
        <p:spPr>
          <a:xfrm>
            <a:off x="2032956" y="5520009"/>
            <a:ext cx="215789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Sensor.Out_With_Sig</a:t>
            </a:r>
            <a:endParaRPr lang="en-US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4374C59-F7D3-4344-B159-59B65AA8DDCD}"/>
              </a:ext>
            </a:extLst>
          </p:cNvPr>
          <p:cNvSpPr txBox="1"/>
          <p:nvPr/>
        </p:nvSpPr>
        <p:spPr>
          <a:xfrm>
            <a:off x="2508512" y="4880433"/>
            <a:ext cx="120250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Sensor.Out</a:t>
            </a:r>
            <a:endParaRPr lang="en-US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807D490-F99D-4713-A1E7-353D333D3A2C}"/>
              </a:ext>
            </a:extLst>
          </p:cNvPr>
          <p:cNvSpPr txBox="1"/>
          <p:nvPr/>
        </p:nvSpPr>
        <p:spPr>
          <a:xfrm>
            <a:off x="4526131" y="4884686"/>
            <a:ext cx="107273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Tracker.In</a:t>
            </a:r>
            <a:endParaRPr lang="en-US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80D5B4D-EA0C-49B2-B0A6-1940BE72CAF7}"/>
              </a:ext>
            </a:extLst>
          </p:cNvPr>
          <p:cNvSpPr txBox="1"/>
          <p:nvPr/>
        </p:nvSpPr>
        <p:spPr>
          <a:xfrm>
            <a:off x="4532186" y="5520009"/>
            <a:ext cx="202811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Tracker.In_With_Sig</a:t>
            </a:r>
            <a:endParaRPr lang="en-US" dirty="0"/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5E59ADBC-7AC5-4AEE-BD0D-2DB24C7EF856}"/>
              </a:ext>
            </a:extLst>
          </p:cNvPr>
          <p:cNvCxnSpPr>
            <a:cxnSpLocks/>
            <a:stCxn id="50" idx="3"/>
            <a:endCxn id="51" idx="1"/>
          </p:cNvCxnSpPr>
          <p:nvPr/>
        </p:nvCxnSpPr>
        <p:spPr>
          <a:xfrm>
            <a:off x="3711021" y="5065099"/>
            <a:ext cx="815110" cy="4253"/>
          </a:xfrm>
          <a:prstGeom prst="straightConnector1">
            <a:avLst/>
          </a:prstGeom>
          <a:ln w="19050">
            <a:solidFill>
              <a:srgbClr val="3333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140540CF-AC9A-4092-94A2-42E44C2DCCB5}"/>
              </a:ext>
            </a:extLst>
          </p:cNvPr>
          <p:cNvCxnSpPr>
            <a:cxnSpLocks/>
            <a:stCxn id="49" idx="0"/>
            <a:endCxn id="50" idx="2"/>
          </p:cNvCxnSpPr>
          <p:nvPr/>
        </p:nvCxnSpPr>
        <p:spPr>
          <a:xfrm flipH="1" flipV="1">
            <a:off x="3109767" y="5249765"/>
            <a:ext cx="2138" cy="270244"/>
          </a:xfrm>
          <a:prstGeom prst="straightConnector1">
            <a:avLst/>
          </a:prstGeom>
          <a:ln w="19050">
            <a:solidFill>
              <a:srgbClr val="3333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2DBA8711-46D3-4BFE-97A1-98BA55FF79B6}"/>
              </a:ext>
            </a:extLst>
          </p:cNvPr>
          <p:cNvCxnSpPr>
            <a:cxnSpLocks/>
            <a:stCxn id="49" idx="3"/>
            <a:endCxn id="52" idx="1"/>
          </p:cNvCxnSpPr>
          <p:nvPr/>
        </p:nvCxnSpPr>
        <p:spPr>
          <a:xfrm>
            <a:off x="4190854" y="5704675"/>
            <a:ext cx="341332" cy="0"/>
          </a:xfrm>
          <a:prstGeom prst="straightConnector1">
            <a:avLst/>
          </a:prstGeom>
          <a:ln w="19050">
            <a:solidFill>
              <a:srgbClr val="3333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474872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lIns="0" tIns="0" rIns="0" bIns="0"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dff05ff5-0f08-423b-94d6-8b140283e18a">H7SY243J5TU6-518-1211</_dlc_DocId>
    <_dlc_DocIdUrl xmlns="dff05ff5-0f08-423b-94d6-8b140283e18a">
      <Url>https://sharepoint.extranet.darpa.mil/sites/sto/SoSITE/_layouts/DocIdRedir.aspx?ID=H7SY243J5TU6-518-1211</Url>
      <Description>H7SY243J5TU6-518-1211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4A98F22E8A134091C6F1F06FA6F67F" ma:contentTypeVersion="0" ma:contentTypeDescription="Create a new document." ma:contentTypeScope="" ma:versionID="00f5383c458305063f44d0e9a5351384">
  <xsd:schema xmlns:xsd="http://www.w3.org/2001/XMLSchema" xmlns:xs="http://www.w3.org/2001/XMLSchema" xmlns:p="http://schemas.microsoft.com/office/2006/metadata/properties" xmlns:ns2="dff05ff5-0f08-423b-94d6-8b140283e18a" targetNamespace="http://schemas.microsoft.com/office/2006/metadata/properties" ma:root="true" ma:fieldsID="1a8978c2b2388b1cdea0dcdd3e6ee5ac" ns2:_="">
    <xsd:import namespace="dff05ff5-0f08-423b-94d6-8b140283e18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f05ff5-0f08-423b-94d6-8b140283e18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2C25549D-2F48-44DB-8AF8-49C9761C791F}">
  <ds:schemaRefs>
    <ds:schemaRef ds:uri="http://purl.org/dc/elements/1.1/"/>
    <ds:schemaRef ds:uri="http://schemas.microsoft.com/office/2006/metadata/properties"/>
    <ds:schemaRef ds:uri="dff05ff5-0f08-423b-94d6-8b140283e18a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67FB059-4FF8-4822-B324-FF0619089C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f05ff5-0f08-423b-94d6-8b140283e1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7A9A004-7351-4AA1-8EE3-5F8C5743854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A9D7F0A9-FAD7-4953-81E7-F832FC1A7F3E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1333</Words>
  <Application>Microsoft Office PowerPoint</Application>
  <PresentationFormat>On-screen Show (4:3)</PresentationFormat>
  <Paragraphs>365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 Narrow</vt:lpstr>
      <vt:lpstr>Calibri</vt:lpstr>
      <vt:lpstr>Consolas</vt:lpstr>
      <vt:lpstr>blank</vt:lpstr>
      <vt:lpstr>STITCHES  SoS Technology Integration Tool Chain for Heterogeneous Electronic Systems </vt:lpstr>
      <vt:lpstr>The Goal:  Composing Systems That  Keep Up With The Times</vt:lpstr>
      <vt:lpstr>Understanding the Trade between Local and Global Message Standards…</vt:lpstr>
      <vt:lpstr>Key Innovation:  Field and Transform Graph (FTG)</vt:lpstr>
      <vt:lpstr>STITCHES Uses a Domain Specific Language  to Capture the Specification</vt:lpstr>
      <vt:lpstr>What Does STITCHES Produce?</vt:lpstr>
      <vt:lpstr>STITCHES is Focused on Implementing a Scalable Approach to Building SoS Capabilities</vt:lpstr>
      <vt:lpstr>Evolution of the Architecture:  Backwards Compatibility</vt:lpstr>
      <vt:lpstr>Evolution of the Architecture:  Forwards Compatibility</vt:lpstr>
      <vt:lpstr>Handling Packed Representations</vt:lpstr>
      <vt:lpstr>Optimized Performance: [Packed → Unpacked → Unpacked → Packed] vs. [Packed → Packed]</vt:lpstr>
      <vt:lpstr>Interoperability via Legacy Comms,  What if desired messages aren’t supported?</vt:lpstr>
      <vt:lpstr>Auto-generate Transcoder to “Encode”  Messages into Legacy Comms Messages</vt:lpstr>
      <vt:lpstr>STITCHES Allows a New Approach  to System Integration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modified xsi:type="dcterms:W3CDTF">2019-10-16T20:42:38Z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0x010100A34A98F22E8A134091C6F1F06FA6F67F</vt:lpwstr>
  </property>
  <property fmtid="{D5CDD505-2E9C-101B-9397-08002B2CF9AE}" pid="3" name="_dlc_DocIdItemGuid">
    <vt:lpwstr>cba31f70-1f78-48c0-aba5-7cd03656db44</vt:lpwstr>
  </property>
</Properties>
</file>