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19" r:id="rId2"/>
    <p:sldId id="478" r:id="rId3"/>
    <p:sldId id="479" r:id="rId4"/>
    <p:sldId id="480" r:id="rId5"/>
    <p:sldId id="489" r:id="rId6"/>
    <p:sldId id="481" r:id="rId7"/>
    <p:sldId id="482" r:id="rId8"/>
    <p:sldId id="496" r:id="rId9"/>
    <p:sldId id="483" r:id="rId10"/>
    <p:sldId id="502" r:id="rId11"/>
    <p:sldId id="484" r:id="rId12"/>
    <p:sldId id="485" r:id="rId13"/>
    <p:sldId id="486" r:id="rId14"/>
    <p:sldId id="490" r:id="rId15"/>
    <p:sldId id="491" r:id="rId16"/>
    <p:sldId id="492" r:id="rId17"/>
    <p:sldId id="497" r:id="rId18"/>
    <p:sldId id="493" r:id="rId19"/>
    <p:sldId id="494" r:id="rId20"/>
    <p:sldId id="498" r:id="rId21"/>
    <p:sldId id="499" r:id="rId22"/>
    <p:sldId id="500" r:id="rId23"/>
    <p:sldId id="501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8000"/>
    <a:srgbClr val="CC00CC"/>
    <a:srgbClr val="FFFFCC"/>
    <a:srgbClr val="CCECFF"/>
    <a:srgbClr val="66FF66"/>
    <a:srgbClr val="CC0000"/>
    <a:srgbClr val="BD92DE"/>
    <a:srgbClr val="FFFF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8" autoAdjust="0"/>
    <p:restoredTop sz="90219" autoAdjust="0"/>
  </p:normalViewPr>
  <p:slideViewPr>
    <p:cSldViewPr snapToGrid="0">
      <p:cViewPr varScale="1">
        <p:scale>
          <a:sx n="101" d="100"/>
          <a:sy n="101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08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589" cy="479896"/>
          </a:xfrm>
          <a:prstGeom prst="rect">
            <a:avLst/>
          </a:prstGeom>
        </p:spPr>
        <p:txBody>
          <a:bodyPr vert="horz" lIns="94729" tIns="47366" rIns="94729" bIns="473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958" y="1"/>
            <a:ext cx="3169589" cy="479896"/>
          </a:xfrm>
          <a:prstGeom prst="rect">
            <a:avLst/>
          </a:prstGeom>
        </p:spPr>
        <p:txBody>
          <a:bodyPr vert="horz" lIns="94729" tIns="47366" rIns="94729" bIns="47366" rtlCol="0"/>
          <a:lstStyle>
            <a:lvl1pPr algn="r">
              <a:defRPr sz="1200"/>
            </a:lvl1pPr>
          </a:lstStyle>
          <a:p>
            <a:fld id="{81FD58B0-1FA9-4F72-8299-40CD265E823F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666"/>
            <a:ext cx="3169589" cy="479896"/>
          </a:xfrm>
          <a:prstGeom prst="rect">
            <a:avLst/>
          </a:prstGeom>
        </p:spPr>
        <p:txBody>
          <a:bodyPr vert="horz" lIns="94729" tIns="47366" rIns="94729" bIns="473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958" y="9119666"/>
            <a:ext cx="3169589" cy="479896"/>
          </a:xfrm>
          <a:prstGeom prst="rect">
            <a:avLst/>
          </a:prstGeom>
        </p:spPr>
        <p:txBody>
          <a:bodyPr vert="horz" lIns="94729" tIns="47366" rIns="94729" bIns="47366" rtlCol="0" anchor="b"/>
          <a:lstStyle>
            <a:lvl1pPr algn="r">
              <a:defRPr sz="1200"/>
            </a:lvl1pPr>
          </a:lstStyle>
          <a:p>
            <a:fld id="{6D581536-9CBA-4E18-B0AE-411039D9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6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59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59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r">
              <a:defRPr sz="1200"/>
            </a:lvl1pPr>
          </a:lstStyle>
          <a:p>
            <a:fld id="{8B8DD4E2-572E-4BFF-9A20-E01C07E13673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4" tIns="48322" rIns="96644" bIns="483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3"/>
            <a:ext cx="5852160" cy="4320539"/>
          </a:xfrm>
          <a:prstGeom prst="rect">
            <a:avLst/>
          </a:prstGeom>
        </p:spPr>
        <p:txBody>
          <a:bodyPr vert="horz" lIns="96644" tIns="48322" rIns="96644" bIns="4832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59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59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r">
              <a:defRPr sz="1200"/>
            </a:lvl1pPr>
          </a:lstStyle>
          <a:p>
            <a:fld id="{7A6FD4B2-82DC-4255-932E-6F1AFFE30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1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1C85D-0D82-47D5-8DEC-AC907842E1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59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1C85D-0D82-47D5-8DEC-AC907842E1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65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1C85D-0D82-47D5-8DEC-AC907842E1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86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FD4B2-82DC-4255-932E-6F1AFFE30B3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56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FD4B2-82DC-4255-932E-6F1AFFE30B3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6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FD4B2-82DC-4255-932E-6F1AFFE30B3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5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9377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663F-F198-493C-81FB-4BF899FA0967}" type="datetime1">
              <a:rPr lang="en-US" smtClean="0"/>
              <a:t>5/9/2017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1181-7691-4F35-BF99-CE471E32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7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38"/>
            <a:ext cx="71628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133"/>
            <a:ext cx="8229600" cy="5017030"/>
          </a:xfrm>
        </p:spPr>
        <p:txBody>
          <a:bodyPr>
            <a:noAutofit/>
          </a:bodyPr>
          <a:lstStyle>
            <a:lvl1pPr marL="230188" indent="-230188">
              <a:defRPr/>
            </a:lvl1pPr>
            <a:lvl2pPr marL="461963" indent="-233363">
              <a:defRPr/>
            </a:lvl2pPr>
            <a:lvl3pPr marL="684213" indent="-228600">
              <a:defRPr/>
            </a:lvl3pPr>
            <a:lvl4pPr marL="914400" indent="-228600">
              <a:defRPr/>
            </a:lvl4pPr>
            <a:lvl5pPr marL="1144588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FA0B-13AB-420C-991A-E45FDB330AAB}" type="datetime1">
              <a:rPr lang="en-US" smtClean="0"/>
              <a:t>5/9/2017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43C7-2660-4F03-A639-EAF214BADB0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B60A-26D8-44DB-BEDC-AC0618476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9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71628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467"/>
            <a:ext cx="8229600" cy="4974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362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91900-BF9B-4279-80A3-2F276777C16F}" type="datetime1">
              <a:rPr lang="en-US" smtClean="0"/>
              <a:t>5/9/2017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362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C948C-2B96-4B34-825C-96F385DBD55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0" y="1002769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0" y="6404502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ogo4928388_m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0" y="0"/>
            <a:ext cx="1524000" cy="7806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2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233363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84213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588" indent="-228600" algn="l" defTabSz="914400" rtl="0" eaLnBrk="1" latinLnBrk="0" hangingPunct="1">
        <a:spcBef>
          <a:spcPct val="20000"/>
        </a:spcBef>
        <a:buFont typeface="Arial" pitchFamily="34" charset="0"/>
        <a:buChar char="»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8.png"/><Relationship Id="rId3" Type="http://schemas.openxmlformats.org/officeDocument/2006/relationships/image" Target="../media/image60.png"/><Relationship Id="rId7" Type="http://schemas.openxmlformats.org/officeDocument/2006/relationships/image" Target="../media/image58.png"/><Relationship Id="rId12" Type="http://schemas.openxmlformats.org/officeDocument/2006/relationships/image" Target="../media/image67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66.png"/><Relationship Id="rId5" Type="http://schemas.openxmlformats.org/officeDocument/2006/relationships/image" Target="../media/image62.png"/><Relationship Id="rId10" Type="http://schemas.openxmlformats.org/officeDocument/2006/relationships/image" Target="../media/image65.png"/><Relationship Id="rId4" Type="http://schemas.openxmlformats.org/officeDocument/2006/relationships/image" Target="../media/image61.png"/><Relationship Id="rId9" Type="http://schemas.openxmlformats.org/officeDocument/2006/relationships/image" Target="../media/image64.png"/><Relationship Id="rId14" Type="http://schemas.openxmlformats.org/officeDocument/2006/relationships/image" Target="../media/image6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tic.mil/ndia/2016/systems/18869_Fortunato_SoSITE_STITCHES_Overview_Long_9Sep2016_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26" Type="http://schemas.openxmlformats.org/officeDocument/2006/relationships/image" Target="../media/image45.png"/><Relationship Id="rId3" Type="http://schemas.openxmlformats.org/officeDocument/2006/relationships/image" Target="../media/image22.png"/><Relationship Id="rId21" Type="http://schemas.openxmlformats.org/officeDocument/2006/relationships/image" Target="../media/image4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5" Type="http://schemas.openxmlformats.org/officeDocument/2006/relationships/image" Target="../media/image44.png"/><Relationship Id="rId2" Type="http://schemas.openxmlformats.org/officeDocument/2006/relationships/image" Target="../media/image21.png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24" Type="http://schemas.openxmlformats.org/officeDocument/2006/relationships/image" Target="../media/image43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23" Type="http://schemas.openxmlformats.org/officeDocument/2006/relationships/image" Target="../media/image42.png"/><Relationship Id="rId28" Type="http://schemas.openxmlformats.org/officeDocument/2006/relationships/image" Target="../media/image47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Relationship Id="rId22" Type="http://schemas.openxmlformats.org/officeDocument/2006/relationships/image" Target="../media/image41.png"/><Relationship Id="rId27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49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32874"/>
            <a:ext cx="8229600" cy="1694722"/>
          </a:xfrm>
        </p:spPr>
        <p:txBody>
          <a:bodyPr anchor="t"/>
          <a:lstStyle/>
          <a:p>
            <a:pPr algn="ctr"/>
            <a:r>
              <a:rPr lang="en-US" sz="2800" dirty="0" smtClean="0"/>
              <a:t>Symmetries in Software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2116"/>
            <a:ext cx="6400800" cy="1120709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2400" dirty="0" smtClean="0"/>
              <a:t>Evan Fortunato</a:t>
            </a:r>
          </a:p>
          <a:p>
            <a:pPr algn="ctr">
              <a:spcBef>
                <a:spcPts val="0"/>
              </a:spcBef>
            </a:pPr>
            <a:endParaRPr lang="en-US" sz="2400" dirty="0"/>
          </a:p>
          <a:p>
            <a:pPr algn="ctr">
              <a:spcBef>
                <a:spcPts val="0"/>
              </a:spcBef>
            </a:pPr>
            <a:r>
              <a:rPr lang="en-US" sz="2400" dirty="0" smtClean="0"/>
              <a:t>HCSS 2017</a:t>
            </a:r>
            <a:endParaRPr lang="en-US" sz="1400" dirty="0" smtClean="0"/>
          </a:p>
          <a:p>
            <a:pPr algn="ctr"/>
            <a:r>
              <a:rPr lang="en-US" sz="2400" dirty="0" smtClean="0"/>
              <a:t>May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1181-7691-4F35-BF99-CE471E3241E4}" type="slidenum">
              <a:rPr lang="en-US" smtClean="0"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526387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dirty="0"/>
              <a:t>This Research was developed with funding from the Defense Advanced Research Projects Agency (DARPA)</a:t>
            </a:r>
          </a:p>
          <a:p>
            <a:pPr algn="ctr">
              <a:spcBef>
                <a:spcPts val="0"/>
              </a:spcBef>
            </a:pPr>
            <a:endParaRPr lang="en-US" sz="1400" dirty="0"/>
          </a:p>
          <a:p>
            <a:pPr algn="ctr">
              <a:spcBef>
                <a:spcPts val="0"/>
              </a:spcBef>
            </a:pPr>
            <a:r>
              <a:rPr lang="en-US" sz="1400" dirty="0"/>
              <a:t>The views, opinions and/or findings expressed are those of the author and should not be interpreted as representing the official views or </a:t>
            </a:r>
            <a:r>
              <a:rPr lang="en-US" sz="1400" dirty="0" smtClean="0"/>
              <a:t>policies, either expressed or implied, </a:t>
            </a:r>
            <a:r>
              <a:rPr lang="en-US" sz="1400" dirty="0"/>
              <a:t>of the Department of Defense or the U.S. Government</a:t>
            </a:r>
          </a:p>
        </p:txBody>
      </p:sp>
    </p:spTree>
    <p:extLst>
      <p:ext uri="{BB962C8B-B14F-4D97-AF65-F5344CB8AC3E}">
        <p14:creationId xmlns:p14="http://schemas.microsoft.com/office/powerpoint/2010/main" val="166216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83" y="63374"/>
            <a:ext cx="7402717" cy="698626"/>
          </a:xfrm>
        </p:spPr>
        <p:txBody>
          <a:bodyPr/>
          <a:lstStyle/>
          <a:p>
            <a:r>
              <a:rPr lang="en-US" sz="2800" dirty="0" smtClean="0"/>
              <a:t>Dynamically Generate a Conditional Symmetry</a:t>
            </a:r>
            <a:br>
              <a:rPr lang="en-US" sz="2800" dirty="0" smtClean="0"/>
            </a:br>
            <a:r>
              <a:rPr lang="en-US" sz="2800" dirty="0" smtClean="0"/>
              <a:t>Just the Results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52864"/>
                <a:ext cx="8229600" cy="72427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/>
                  <a:t>Expand out the Sequence for Each of the Environmental Actions:</a:t>
                </a:r>
              </a:p>
              <a:p>
                <a:pPr lvl="1"/>
                <a:r>
                  <a:rPr lang="en-US" sz="1800" dirty="0" smtClean="0"/>
                  <a:t>(Decoder </a:t>
                </a:r>
                <a:r>
                  <a:rPr lang="en-US" sz="1800" dirty="0" smtClean="0">
                    <a:sym typeface="Symbol" panose="05050102010706020507" pitchFamily="18" charset="2"/>
                  </a:rPr>
                  <a:t></a:t>
                </a:r>
                <a:r>
                  <a:rPr lang="en-US" sz="1800" dirty="0" smtClean="0"/>
                  <a:t> Environment </a:t>
                </a:r>
                <a:r>
                  <a:rPr lang="en-US" sz="1800" dirty="0">
                    <a:sym typeface="Symbol" panose="05050102010706020507" pitchFamily="18" charset="2"/>
                  </a:rPr>
                  <a:t> </a:t>
                </a:r>
                <a:r>
                  <a:rPr lang="en-US" sz="1800" dirty="0" smtClean="0"/>
                  <a:t>Encoder)∙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sz="1800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sz="1800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r>
                  <a:rPr lang="en-US" sz="1800" dirty="0" smtClean="0"/>
                  <a:t>  vs. Environment</a:t>
                </a:r>
                <a:r>
                  <a:rPr lang="en-US" sz="1800" dirty="0"/>
                  <a:t>∙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sz="1800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sz="1800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52864"/>
                <a:ext cx="8229600" cy="724277"/>
              </a:xfrm>
              <a:blipFill rotWithShape="0">
                <a:blip r:embed="rId2"/>
                <a:stretch>
                  <a:fillRect l="-741" t="-11765" b="-94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90600" y="2286016"/>
                <a:ext cx="22588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ym typeface="Symbol" panose="05050102010706020507" pitchFamily="18" charset="2"/>
                  </a:rPr>
                  <a:t>Environment: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sym typeface="Symbol" panose="05050102010706020507" pitchFamily="18" charset="2"/>
                      </a:rPr>
                      <m:t>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dirty="0">
                        <a:sym typeface="Symbol" panose="05050102010706020507" pitchFamily="18" charset="2"/>
                      </a:rPr>
                      <m:t>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dirty="0">
                        <a:sym typeface="Symbol" panose="05050102010706020507" pitchFamily="18" charset="2"/>
                      </a:rPr>
                      <m:t></m:t>
                    </m:r>
                  </m:oMath>
                </a14:m>
                <a:r>
                  <a:rPr lang="en-US" dirty="0" smtClean="0"/>
                  <a:t> :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286016"/>
                <a:ext cx="225888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432" t="-8197" r="-108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45716" y="4063309"/>
                <a:ext cx="23037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ym typeface="Symbol" panose="05050102010706020507" pitchFamily="18" charset="2"/>
                  </a:rPr>
                  <a:t>Environment: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I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dirty="0" smtClean="0">
                        <a:sym typeface="Symbol" panose="05050102010706020507" pitchFamily="18" charset="2"/>
                      </a:rPr>
                      <m:t>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b="0" i="0" dirty="0" smtClean="0">
                        <a:sym typeface="Symbol" panose="05050102010706020507" pitchFamily="18" charset="2"/>
                      </a:rPr>
                      <m:t> :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716" y="4063309"/>
                <a:ext cx="230377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116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45716" y="3468822"/>
                <a:ext cx="23037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ym typeface="Symbol" panose="05050102010706020507" pitchFamily="18" charset="2"/>
                  </a:rPr>
                  <a:t>Environment: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I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dirty="0">
                        <a:sym typeface="Symbol" panose="05050102010706020507" pitchFamily="18" charset="2"/>
                      </a:rPr>
                      <m:t></m:t>
                    </m:r>
                    <m:r>
                      <m:rPr>
                        <m:nor/>
                      </m:rPr>
                      <a:rPr lang="en-US" b="0" i="0" dirty="0" smtClean="0">
                        <a:sym typeface="Symbol" panose="05050102010706020507" pitchFamily="18" charset="2"/>
                      </a:rPr>
                      <m:t> :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716" y="3468822"/>
                <a:ext cx="2303772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11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01821" y="2851307"/>
                <a:ext cx="22476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ym typeface="Symbol" panose="05050102010706020507" pitchFamily="18" charset="2"/>
                  </a:rPr>
                  <a:t>Environment: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X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821" y="2851307"/>
                <a:ext cx="2247667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16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135708" y="2289612"/>
                <a:ext cx="20249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dirty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3333FF"/>
                              </a:solidFill>
                              <a:sym typeface="Symbol" panose="05050102010706020507" pitchFamily="18" charset="2"/>
                            </a:rPr>
                            <m:t></m:t>
                          </m:r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⨂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3333FF"/>
                              </a:solidFill>
                              <a:sym typeface="Symbol" panose="05050102010706020507" pitchFamily="18" charset="2"/>
                            </a:rPr>
                            <m:t></m:t>
                          </m:r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⨂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3333FF"/>
                              </a:solidFill>
                              <a:sym typeface="Symbol" panose="05050102010706020507" pitchFamily="18" charset="2"/>
                            </a:rPr>
                            <m:t></m:t>
                          </m:r>
                        </m:e>
                      </m:d>
                      <m:r>
                        <m:rPr>
                          <m:nor/>
                        </m:rPr>
                        <a:rPr lang="en-US" dirty="0"/>
                        <m:t>∙</m:t>
                      </m:r>
                      <m:r>
                        <a:rPr lang="en-US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?</m:t>
                          </m:r>
                        </m:e>
                      </m:d>
                      <m:r>
                        <a:rPr lang="en-US" i="1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⨂</m:t>
                      </m:r>
                      <m:r>
                        <a:rPr lang="en-US" i="1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00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708" y="2289612"/>
                <a:ext cx="2024978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21667" r="-21321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135708" y="3456807"/>
                <a:ext cx="20451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3333FF"/>
                            </a:solidFill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a:rPr lang="en-US" b="0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</m:d>
                  </m:oMath>
                </a14:m>
                <a:r>
                  <a:rPr lang="en-US" dirty="0"/>
                  <a:t>∙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708" y="3456807"/>
                <a:ext cx="2045112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119672" r="-24107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135708" y="2851307"/>
                <a:ext cx="226496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3333FF"/>
                            </a:solidFill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</m:d>
                  </m:oMath>
                </a14:m>
                <a:r>
                  <a:rPr lang="en-US" dirty="0" smtClean="0"/>
                  <a:t>∙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708" y="2851307"/>
                <a:ext cx="2264968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121667" r="-13441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71475" y="4729725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Result:  Generates a Conditional Symmetry</a:t>
            </a:r>
          </a:p>
          <a:p>
            <a:r>
              <a:rPr lang="en-US" sz="2000" dirty="0" smtClean="0"/>
              <a:t> 	Identity Operator on Bit 1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If Bits 2,3 = False (which they are by definition)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135708" y="4046571"/>
                <a:ext cx="20683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3333FF"/>
                            </a:solidFill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a:rPr lang="en-US" b="0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dirty="0"/>
                  <a:t>∙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708" y="4046571"/>
                <a:ext cx="2068387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121667" r="-23529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907483" y="2290136"/>
                <a:ext cx="20249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dirty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3333FF"/>
                              </a:solidFill>
                              <a:sym typeface="Symbol" panose="05050102010706020507" pitchFamily="18" charset="2"/>
                            </a:rPr>
                            <m:t></m:t>
                          </m:r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⨂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3333FF"/>
                              </a:solidFill>
                              <a:sym typeface="Symbol" panose="05050102010706020507" pitchFamily="18" charset="2"/>
                            </a:rPr>
                            <m:t></m:t>
                          </m:r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⨂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3333FF"/>
                              </a:solidFill>
                              <a:sym typeface="Symbol" panose="05050102010706020507" pitchFamily="18" charset="2"/>
                            </a:rPr>
                            <m:t></m:t>
                          </m:r>
                        </m:e>
                      </m:d>
                      <m:r>
                        <m:rPr>
                          <m:nor/>
                        </m:rPr>
                        <a:rPr lang="en-US" dirty="0"/>
                        <m:t>∙</m:t>
                      </m:r>
                      <m:r>
                        <a:rPr lang="en-US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?</m:t>
                          </m:r>
                        </m:e>
                      </m:d>
                      <m:r>
                        <a:rPr lang="en-US" i="1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⨂</m:t>
                      </m:r>
                      <m:r>
                        <a:rPr lang="en-US" i="1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00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483" y="2290136"/>
                <a:ext cx="2024978" cy="369332"/>
              </a:xfrm>
              <a:prstGeom prst="rect">
                <a:avLst/>
              </a:prstGeom>
              <a:blipFill rotWithShape="0">
                <a:blip r:embed="rId11"/>
                <a:stretch>
                  <a:fillRect t="-121667" r="-21687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907483" y="2835950"/>
                <a:ext cx="20794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dirty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b="0" i="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X</m:t>
                          </m:r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⨂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3333FF"/>
                              </a:solidFill>
                              <a:sym typeface="Symbol" panose="05050102010706020507" pitchFamily="18" charset="2"/>
                            </a:rPr>
                            <m:t></m:t>
                          </m:r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⨂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3333FF"/>
                              </a:solidFill>
                              <a:sym typeface="Symbol" panose="05050102010706020507" pitchFamily="18" charset="2"/>
                            </a:rPr>
                            <m:t></m:t>
                          </m:r>
                        </m:e>
                      </m:d>
                      <m:r>
                        <m:rPr>
                          <m:nor/>
                        </m:rPr>
                        <a:rPr lang="en-US" dirty="0"/>
                        <m:t>∙</m:t>
                      </m:r>
                      <m:r>
                        <a:rPr lang="en-US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?</m:t>
                          </m:r>
                        </m:e>
                      </m:d>
                      <m:r>
                        <a:rPr lang="en-US" i="1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⨂</m:t>
                      </m:r>
                      <m:r>
                        <a:rPr lang="en-US" i="1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00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483" y="2835950"/>
                <a:ext cx="2079480" cy="369332"/>
              </a:xfrm>
              <a:prstGeom prst="rect">
                <a:avLst/>
              </a:prstGeom>
              <a:blipFill rotWithShape="0">
                <a:blip r:embed="rId12"/>
                <a:stretch>
                  <a:fillRect t="-119672" r="-21114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907483" y="3445971"/>
                <a:ext cx="20778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dirty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b="0" i="0" dirty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I</m:t>
                          </m:r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⨂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X</m:t>
                          </m:r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⨂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3333FF"/>
                              </a:solidFill>
                              <a:sym typeface="Symbol" panose="05050102010706020507" pitchFamily="18" charset="2"/>
                            </a:rPr>
                            <m:t></m:t>
                          </m:r>
                        </m:e>
                      </m:d>
                      <m:r>
                        <m:rPr>
                          <m:nor/>
                        </m:rPr>
                        <a:rPr lang="en-US" dirty="0"/>
                        <m:t>∙</m:t>
                      </m:r>
                      <m:r>
                        <a:rPr lang="en-US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?</m:t>
                          </m:r>
                        </m:e>
                      </m:d>
                      <m:r>
                        <a:rPr lang="en-US" i="1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⨂</m:t>
                      </m:r>
                      <m:r>
                        <a:rPr lang="en-US" i="1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00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483" y="3445971"/>
                <a:ext cx="2077877" cy="369332"/>
              </a:xfrm>
              <a:prstGeom prst="rect">
                <a:avLst/>
              </a:prstGeom>
              <a:blipFill rotWithShape="0">
                <a:blip r:embed="rId13"/>
                <a:stretch>
                  <a:fillRect t="-119672" r="-20821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907483" y="4062586"/>
                <a:ext cx="21011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dirty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b="0" i="0" dirty="0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I</m:t>
                          </m:r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⨂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3333FF"/>
                              </a:solidFill>
                              <a:sym typeface="Symbol" panose="05050102010706020507" pitchFamily="18" charset="2"/>
                            </a:rPr>
                            <m:t></m:t>
                          </m:r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⨂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m:rPr>
                          <m:nor/>
                        </m:rPr>
                        <a:rPr lang="en-US" dirty="0"/>
                        <m:t>∙</m:t>
                      </m:r>
                      <m:r>
                        <a:rPr lang="en-US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?</m:t>
                          </m:r>
                        </m:e>
                      </m:d>
                      <m:r>
                        <a:rPr lang="en-US" i="1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⨂</m:t>
                      </m:r>
                      <m:r>
                        <a:rPr lang="en-US" i="1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00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483" y="4062586"/>
                <a:ext cx="2101153" cy="369332"/>
              </a:xfrm>
              <a:prstGeom prst="rect">
                <a:avLst/>
              </a:prstGeom>
              <a:blipFill rotWithShape="0">
                <a:blip r:embed="rId14"/>
                <a:stretch>
                  <a:fillRect t="-119672" r="-20580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423170" y="2290136"/>
            <a:ext cx="435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vs.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11597" y="2841061"/>
            <a:ext cx="435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vs.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25153" y="3448939"/>
            <a:ext cx="435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vs.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413580" y="4038861"/>
            <a:ext cx="435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vs.</a:t>
            </a:r>
          </a:p>
        </p:txBody>
      </p:sp>
    </p:spTree>
    <p:extLst>
      <p:ext uri="{BB962C8B-B14F-4D97-AF65-F5344CB8AC3E}">
        <p14:creationId xmlns:p14="http://schemas.microsoft.com/office/powerpoint/2010/main" val="2853867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95" y="198438"/>
            <a:ext cx="7502305" cy="563562"/>
          </a:xfrm>
        </p:spPr>
        <p:txBody>
          <a:bodyPr/>
          <a:lstStyle/>
          <a:p>
            <a:r>
              <a:rPr lang="en-US" dirty="0" smtClean="0"/>
              <a:t>Nice View, But How Does This Really Help?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5345"/>
                <a:ext cx="8229600" cy="5017030"/>
              </a:xfrm>
            </p:spPr>
            <p:txBody>
              <a:bodyPr/>
              <a:lstStyle/>
              <a:p>
                <a:r>
                  <a:rPr lang="en-US" sz="2000" dirty="0" smtClean="0"/>
                  <a:t>Consider a Different Environmental Noise</a:t>
                </a:r>
              </a:p>
              <a:p>
                <a:pPr lvl="1"/>
                <a:r>
                  <a:rPr lang="en-US" sz="1800" dirty="0" smtClean="0"/>
                  <a:t>Strong, Frequent Far Field Noise – Flips all of the bits in the channel a large number of times, but always flips all the bits together</a:t>
                </a:r>
              </a:p>
              <a:p>
                <a:pPr lvl="1"/>
                <a:r>
                  <a:rPr lang="en-US" sz="1800" dirty="0" smtClean="0"/>
                  <a:t>Noise Operation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1800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X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⨂</m:t>
                            </m:r>
                            <m:r>
                              <m:rPr>
                                <m:nor/>
                              </m:rPr>
                              <a:rPr lang="en-US" sz="1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⨂</m:t>
                            </m:r>
                            <m:r>
                              <m:rPr>
                                <m:nor/>
                              </m:rPr>
                              <a:rPr lang="en-US" sz="1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⨂</m:t>
                            </m:r>
                            <m:r>
                              <m:rPr>
                                <m:nor/>
                              </m:rPr>
                              <a:rPr lang="en-US" sz="1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⨂</m:t>
                            </m:r>
                            <m:r>
                              <m:rPr>
                                <m:nor/>
                              </m:rPr>
                              <a:rPr lang="en-US" sz="1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⨂</m:t>
                            </m:r>
                            <m:r>
                              <m:rPr>
                                <m:nor/>
                              </m:rPr>
                              <a:rPr lang="en-US" sz="1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⨂</m:t>
                            </m:r>
                            <m:r>
                              <m:rPr>
                                <m:nor/>
                              </m:rPr>
                              <a:rPr lang="en-US" sz="1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1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...</m:t>
                            </m:r>
                          </m:e>
                        </m:d>
                      </m:e>
                      <m:sup>
                        <m:r>
                          <a:rPr lang="en-US" sz="18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</m:sup>
                    </m:sSup>
                  </m:oMath>
                </a14:m>
                <a:endParaRPr lang="en-US" sz="1800" dirty="0" smtClean="0"/>
              </a:p>
              <a:p>
                <a:r>
                  <a:rPr lang="en-US" sz="2000" dirty="0" smtClean="0"/>
                  <a:t>There is No Possible Finite Distance Error Correcting Code for this Noise</a:t>
                </a:r>
              </a:p>
              <a:p>
                <a:pPr lvl="1"/>
                <a:r>
                  <a:rPr lang="en-US" sz="1800" dirty="0" smtClean="0"/>
                  <a:t>But there is a Symmetry:  All Bits are Affected the Same, So the Environmental Noise Is Symmetric to Bit Swaps</a:t>
                </a:r>
              </a:p>
              <a:p>
                <a:pPr lvl="1"/>
                <a:r>
                  <a:rPr lang="en-US" sz="1800" dirty="0" smtClean="0"/>
                  <a:t>Therefore, there must be a conserved quantity / invariant (parity in this case) that is unchanged by the action of the noise</a:t>
                </a:r>
              </a:p>
              <a:p>
                <a:pPr lvl="1"/>
                <a:r>
                  <a:rPr lang="en-US" sz="1800" dirty="0" smtClean="0"/>
                  <a:t>Consider the two bit case:</a:t>
                </a:r>
              </a:p>
              <a:p>
                <a:pPr lvl="2"/>
                <a:r>
                  <a:rPr lang="en-US" sz="1800" dirty="0" smtClean="0"/>
                  <a:t>Starting State: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r>
                  <a:rPr lang="en-US" sz="1800" dirty="0" smtClean="0"/>
                  <a:t> -&gt;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d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/>
                  <a:t>-&gt;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r>
                  <a:rPr lang="en-US" sz="1800" dirty="0" smtClean="0"/>
                  <a:t> -&gt;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d>
                  </m:oMath>
                </a14:m>
                <a:r>
                  <a:rPr lang="en-US" sz="1800" dirty="0" smtClean="0"/>
                  <a:t> </a:t>
                </a:r>
                <a:r>
                  <a:rPr lang="en-US" sz="1800" dirty="0"/>
                  <a:t>-&gt;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r>
                  <a:rPr lang="en-US" sz="1800" dirty="0" smtClean="0"/>
                  <a:t> …</a:t>
                </a:r>
              </a:p>
              <a:p>
                <a:pPr lvl="2"/>
                <a:r>
                  <a:rPr lang="en-US" sz="1800" dirty="0"/>
                  <a:t>Starting State: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</m:oMath>
                </a14:m>
                <a:r>
                  <a:rPr lang="en-US" sz="1800" dirty="0"/>
                  <a:t> -&gt;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01</m:t>
                        </m:r>
                      </m:e>
                    </m:d>
                  </m:oMath>
                </a14:m>
                <a:r>
                  <a:rPr lang="en-US" sz="1800" dirty="0"/>
                  <a:t> -&gt;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</m:oMath>
                </a14:m>
                <a:r>
                  <a:rPr lang="en-US" sz="1800" dirty="0"/>
                  <a:t> -&gt;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01</m:t>
                        </m:r>
                      </m:e>
                    </m:d>
                  </m:oMath>
                </a14:m>
                <a:r>
                  <a:rPr lang="en-US" sz="1800" dirty="0"/>
                  <a:t> -&gt;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</m:oMath>
                </a14:m>
                <a:r>
                  <a:rPr lang="en-US" sz="1800" dirty="0"/>
                  <a:t> …</a:t>
                </a:r>
                <a:endParaRPr lang="en-US" sz="1800" dirty="0" smtClean="0"/>
              </a:p>
              <a:p>
                <a:pPr lvl="1"/>
                <a:r>
                  <a:rPr lang="en-US" sz="1800" dirty="0" smtClean="0"/>
                  <a:t>Parity States are Now the Logical True and False States for Computation and are completely robust to all effects of this environmental noise</a:t>
                </a:r>
                <a:endParaRPr lang="en-US" sz="12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Result: Looking at the Symmetries Allows Efficient Abstraction from the Details of the Noise – Just Need to Compile Code for the Logical States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5345"/>
                <a:ext cx="8229600" cy="5017030"/>
              </a:xfrm>
              <a:blipFill rotWithShape="0">
                <a:blip r:embed="rId2"/>
                <a:stretch>
                  <a:fillRect l="-741" t="-729" r="-1111" b="-5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54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5773408" y="3727025"/>
            <a:ext cx="2551902" cy="230888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550" y="108642"/>
            <a:ext cx="7357450" cy="653358"/>
          </a:xfrm>
        </p:spPr>
        <p:txBody>
          <a:bodyPr/>
          <a:lstStyle/>
          <a:p>
            <a:r>
              <a:rPr lang="en-US" sz="2800" dirty="0" smtClean="0"/>
              <a:t>Control Theory Is Another Form of Dynamically Generated Symmetry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88" y="1104523"/>
            <a:ext cx="5489013" cy="5160474"/>
          </a:xfrm>
        </p:spPr>
        <p:txBody>
          <a:bodyPr/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Consider a Simple Relay System with Noise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System output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represents sum of noise </a:t>
            </a:r>
            <a:b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system state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small disturbances, system operates approximately correctly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Weak symmetry as the system output will </a:t>
            </a:r>
            <a:b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naturally drift over time (non-constant)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Can’t Abstract the System from the Environment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Consider a simple feedback control loop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Controller measures error signal </a:t>
            </a:r>
            <a:b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(system output – desired value) </a:t>
            </a:r>
            <a:b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then actuates system to bound error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Result:  System Output is invariant to </a:t>
            </a:r>
            <a:b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noise, therefore a symmetry (identity) is </a:t>
            </a:r>
            <a:b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being dynamically generated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 Now Abstract the System from the Environment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19516" y="464353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+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63115" y="3800993"/>
            <a:ext cx="1668585" cy="17240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744119" y="4686304"/>
            <a:ext cx="230445" cy="254511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950434" y="4215929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</a:rPr>
              <a:t>Noise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609874" y="4068019"/>
            <a:ext cx="991492" cy="7181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Noise Transfer Function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12632" y="3727025"/>
            <a:ext cx="1443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609874" y="4872930"/>
            <a:ext cx="991492" cy="4957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System Dynamics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2" name="Elbow Connector 41"/>
          <p:cNvCxnSpPr>
            <a:stCxn id="41" idx="3"/>
            <a:endCxn id="32" idx="4"/>
          </p:cNvCxnSpPr>
          <p:nvPr/>
        </p:nvCxnSpPr>
        <p:spPr>
          <a:xfrm flipV="1">
            <a:off x="7601366" y="4940815"/>
            <a:ext cx="257976" cy="180008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34" idx="3"/>
            <a:endCxn id="32" idx="0"/>
          </p:cNvCxnSpPr>
          <p:nvPr/>
        </p:nvCxnSpPr>
        <p:spPr>
          <a:xfrm>
            <a:off x="7601366" y="4427099"/>
            <a:ext cx="257976" cy="259205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34" idx="1"/>
          </p:cNvCxnSpPr>
          <p:nvPr/>
        </p:nvCxnSpPr>
        <p:spPr>
          <a:xfrm>
            <a:off x="5572294" y="4426119"/>
            <a:ext cx="1037580" cy="98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55" idx="1"/>
            <a:endCxn id="41" idx="1"/>
          </p:cNvCxnSpPr>
          <p:nvPr/>
        </p:nvCxnSpPr>
        <p:spPr>
          <a:xfrm rot="10800000" flipH="1">
            <a:off x="6162238" y="5120824"/>
            <a:ext cx="447636" cy="653087"/>
          </a:xfrm>
          <a:prstGeom prst="bentConnector3">
            <a:avLst>
              <a:gd name="adj1" fmla="val -5106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708674" y="4553128"/>
            <a:ext cx="839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Control </a:t>
            </a:r>
            <a:br>
              <a:rPr lang="en-US" sz="1600" i="1" dirty="0" smtClean="0"/>
            </a:br>
            <a:r>
              <a:rPr lang="en-US" sz="1600" i="1" dirty="0" smtClean="0"/>
              <a:t>Signal</a:t>
            </a:r>
            <a:endParaRPr lang="en-US" i="1" dirty="0"/>
          </a:p>
        </p:txBody>
      </p:sp>
      <p:cxnSp>
        <p:nvCxnSpPr>
          <p:cNvPr id="48" name="Elbow Connector 47"/>
          <p:cNvCxnSpPr>
            <a:stCxn id="32" idx="6"/>
            <a:endCxn id="52" idx="6"/>
          </p:cNvCxnSpPr>
          <p:nvPr/>
        </p:nvCxnSpPr>
        <p:spPr>
          <a:xfrm>
            <a:off x="7974564" y="4813560"/>
            <a:ext cx="38768" cy="959474"/>
          </a:xfrm>
          <a:prstGeom prst="bentConnector3">
            <a:avLst>
              <a:gd name="adj1" fmla="val 689662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52" idx="2"/>
            <a:endCxn id="55" idx="3"/>
          </p:cNvCxnSpPr>
          <p:nvPr/>
        </p:nvCxnSpPr>
        <p:spPr>
          <a:xfrm rot="10800000" flipV="1">
            <a:off x="7234167" y="5773034"/>
            <a:ext cx="548721" cy="87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644743" y="5773033"/>
            <a:ext cx="975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3333FF"/>
                </a:solidFill>
              </a:rPr>
              <a:t>Desired Value</a:t>
            </a:r>
            <a:endParaRPr lang="en-US" i="1" dirty="0">
              <a:solidFill>
                <a:srgbClr val="3333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777526" y="5560391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7782887" y="5645778"/>
            <a:ext cx="230445" cy="254511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Elbow Connector 52"/>
          <p:cNvCxnSpPr>
            <a:endCxn id="52" idx="4"/>
          </p:cNvCxnSpPr>
          <p:nvPr/>
        </p:nvCxnSpPr>
        <p:spPr>
          <a:xfrm flipV="1">
            <a:off x="5416673" y="5900289"/>
            <a:ext cx="2481437" cy="289525"/>
          </a:xfrm>
          <a:prstGeom prst="bentConnector2">
            <a:avLst/>
          </a:prstGeom>
          <a:ln w="28575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50664" y="5482520"/>
            <a:ext cx="601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Error</a:t>
            </a:r>
            <a:endParaRPr lang="en-US" i="1" dirty="0"/>
          </a:p>
        </p:txBody>
      </p:sp>
      <p:sp>
        <p:nvSpPr>
          <p:cNvPr id="55" name="Rectangle 54"/>
          <p:cNvSpPr/>
          <p:nvPr/>
        </p:nvSpPr>
        <p:spPr>
          <a:xfrm>
            <a:off x="6162238" y="5623972"/>
            <a:ext cx="1071928" cy="299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Controller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367463" y="4228038"/>
            <a:ext cx="783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3333FF"/>
                </a:solidFill>
              </a:rPr>
              <a:t>System Output</a:t>
            </a:r>
            <a:endParaRPr lang="en-US" i="1" dirty="0">
              <a:solidFill>
                <a:srgbClr val="3333FF"/>
              </a:solidFill>
            </a:endParaRPr>
          </a:p>
        </p:txBody>
      </p:sp>
      <p:cxnSp>
        <p:nvCxnSpPr>
          <p:cNvPr id="57" name="Elbow Connector 56"/>
          <p:cNvCxnSpPr>
            <a:stCxn id="32" idx="6"/>
          </p:cNvCxnSpPr>
          <p:nvPr/>
        </p:nvCxnSpPr>
        <p:spPr>
          <a:xfrm flipV="1">
            <a:off x="7974564" y="4812813"/>
            <a:ext cx="1040453" cy="747"/>
          </a:xfrm>
          <a:prstGeom prst="bentConnector3">
            <a:avLst>
              <a:gd name="adj1" fmla="val 50000"/>
            </a:avLst>
          </a:prstGeom>
          <a:ln w="28575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719516" y="209374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+</a:t>
            </a:r>
            <a:endParaRPr lang="en-US" dirty="0"/>
          </a:p>
        </p:txBody>
      </p:sp>
      <p:sp>
        <p:nvSpPr>
          <p:cNvPr id="69" name="Rounded Rectangle 68"/>
          <p:cNvSpPr/>
          <p:nvPr/>
        </p:nvSpPr>
        <p:spPr>
          <a:xfrm>
            <a:off x="6463115" y="1251204"/>
            <a:ext cx="1668585" cy="17240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7744119" y="2136515"/>
            <a:ext cx="230445" cy="254511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937757" y="1682562"/>
            <a:ext cx="689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</a:rPr>
              <a:t>Noise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609874" y="1518230"/>
            <a:ext cx="991492" cy="7181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Noise Transfer Function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512632" y="1177236"/>
            <a:ext cx="1443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6609874" y="2323141"/>
            <a:ext cx="991492" cy="4957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System Dynamics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5" name="Elbow Connector 74"/>
          <p:cNvCxnSpPr>
            <a:stCxn id="74" idx="3"/>
            <a:endCxn id="70" idx="4"/>
          </p:cNvCxnSpPr>
          <p:nvPr/>
        </p:nvCxnSpPr>
        <p:spPr>
          <a:xfrm flipV="1">
            <a:off x="7601366" y="2391026"/>
            <a:ext cx="257976" cy="180008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72" idx="3"/>
            <a:endCxn id="70" idx="0"/>
          </p:cNvCxnSpPr>
          <p:nvPr/>
        </p:nvCxnSpPr>
        <p:spPr>
          <a:xfrm>
            <a:off x="7601366" y="1877310"/>
            <a:ext cx="257976" cy="259205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endCxn id="72" idx="1"/>
          </p:cNvCxnSpPr>
          <p:nvPr/>
        </p:nvCxnSpPr>
        <p:spPr>
          <a:xfrm>
            <a:off x="5572294" y="1876330"/>
            <a:ext cx="1037580" cy="98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950434" y="2260295"/>
            <a:ext cx="874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3333FF"/>
                </a:solidFill>
              </a:rPr>
              <a:t>Desired Value</a:t>
            </a:r>
            <a:endParaRPr lang="en-US" i="1" dirty="0">
              <a:solidFill>
                <a:srgbClr val="3333FF"/>
              </a:solidFill>
            </a:endParaRPr>
          </a:p>
        </p:txBody>
      </p:sp>
      <p:cxnSp>
        <p:nvCxnSpPr>
          <p:cNvPr id="85" name="Elbow Connector 84"/>
          <p:cNvCxnSpPr>
            <a:endCxn id="74" idx="1"/>
          </p:cNvCxnSpPr>
          <p:nvPr/>
        </p:nvCxnSpPr>
        <p:spPr>
          <a:xfrm flipV="1">
            <a:off x="5652654" y="2571034"/>
            <a:ext cx="957220" cy="3006"/>
          </a:xfrm>
          <a:prstGeom prst="bentConnector3">
            <a:avLst>
              <a:gd name="adj1" fmla="val 50000"/>
            </a:avLst>
          </a:prstGeom>
          <a:ln w="28575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8313607" y="1714524"/>
            <a:ext cx="783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CC00CC"/>
                </a:solidFill>
              </a:rPr>
              <a:t>System Output</a:t>
            </a:r>
            <a:endParaRPr lang="en-US" i="1" dirty="0">
              <a:solidFill>
                <a:srgbClr val="CC00CC"/>
              </a:solidFill>
            </a:endParaRPr>
          </a:p>
        </p:txBody>
      </p:sp>
      <p:cxnSp>
        <p:nvCxnSpPr>
          <p:cNvPr id="89" name="Elbow Connector 88"/>
          <p:cNvCxnSpPr>
            <a:stCxn id="70" idx="6"/>
          </p:cNvCxnSpPr>
          <p:nvPr/>
        </p:nvCxnSpPr>
        <p:spPr>
          <a:xfrm flipV="1">
            <a:off x="7974564" y="2263024"/>
            <a:ext cx="1040453" cy="747"/>
          </a:xfrm>
          <a:prstGeom prst="bentConnector3">
            <a:avLst>
              <a:gd name="adj1" fmla="val 50000"/>
            </a:avLst>
          </a:prstGeom>
          <a:ln w="28575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998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5697126" y="1430216"/>
            <a:ext cx="2551902" cy="2308880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550" y="108642"/>
            <a:ext cx="7357450" cy="653358"/>
          </a:xfrm>
        </p:spPr>
        <p:txBody>
          <a:bodyPr/>
          <a:lstStyle/>
          <a:p>
            <a:r>
              <a:rPr lang="en-US" sz="2800" dirty="0" smtClean="0"/>
              <a:t>There is a Relationship between Error Correction and Control Theory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643234" y="234672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+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386833" y="1504184"/>
            <a:ext cx="1668585" cy="17240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667837" y="2389495"/>
            <a:ext cx="230445" cy="254511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883901" y="1926405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</a:rPr>
              <a:t>Noise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33592" y="1771210"/>
            <a:ext cx="991492" cy="7181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Noise Transfer Function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36350" y="1430216"/>
            <a:ext cx="1443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533592" y="2576121"/>
            <a:ext cx="991492" cy="4957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System Dynamics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2" name="Elbow Connector 41"/>
          <p:cNvCxnSpPr>
            <a:stCxn id="41" idx="3"/>
            <a:endCxn id="32" idx="4"/>
          </p:cNvCxnSpPr>
          <p:nvPr/>
        </p:nvCxnSpPr>
        <p:spPr>
          <a:xfrm flipV="1">
            <a:off x="7525084" y="2644006"/>
            <a:ext cx="257976" cy="180008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34" idx="3"/>
            <a:endCxn id="32" idx="0"/>
          </p:cNvCxnSpPr>
          <p:nvPr/>
        </p:nvCxnSpPr>
        <p:spPr>
          <a:xfrm>
            <a:off x="7525084" y="2130290"/>
            <a:ext cx="257976" cy="259205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34" idx="1"/>
          </p:cNvCxnSpPr>
          <p:nvPr/>
        </p:nvCxnSpPr>
        <p:spPr>
          <a:xfrm>
            <a:off x="5496012" y="2129310"/>
            <a:ext cx="1037580" cy="98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55" idx="1"/>
            <a:endCxn id="41" idx="1"/>
          </p:cNvCxnSpPr>
          <p:nvPr/>
        </p:nvCxnSpPr>
        <p:spPr>
          <a:xfrm rot="10800000" flipH="1">
            <a:off x="6085956" y="2824015"/>
            <a:ext cx="447636" cy="653087"/>
          </a:xfrm>
          <a:prstGeom prst="bentConnector3">
            <a:avLst>
              <a:gd name="adj1" fmla="val -5106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632392" y="2256319"/>
            <a:ext cx="839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Control </a:t>
            </a:r>
            <a:br>
              <a:rPr lang="en-US" sz="1600" i="1" dirty="0" smtClean="0"/>
            </a:br>
            <a:r>
              <a:rPr lang="en-US" sz="1600" i="1" dirty="0" smtClean="0"/>
              <a:t>Signal</a:t>
            </a:r>
            <a:endParaRPr lang="en-US" i="1" dirty="0"/>
          </a:p>
        </p:txBody>
      </p:sp>
      <p:cxnSp>
        <p:nvCxnSpPr>
          <p:cNvPr id="48" name="Elbow Connector 47"/>
          <p:cNvCxnSpPr>
            <a:stCxn id="32" idx="6"/>
            <a:endCxn id="52" idx="6"/>
          </p:cNvCxnSpPr>
          <p:nvPr/>
        </p:nvCxnSpPr>
        <p:spPr>
          <a:xfrm>
            <a:off x="7898282" y="2516751"/>
            <a:ext cx="38768" cy="959474"/>
          </a:xfrm>
          <a:prstGeom prst="bentConnector3">
            <a:avLst>
              <a:gd name="adj1" fmla="val 689662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52" idx="2"/>
            <a:endCxn id="55" idx="3"/>
          </p:cNvCxnSpPr>
          <p:nvPr/>
        </p:nvCxnSpPr>
        <p:spPr>
          <a:xfrm rot="10800000" flipV="1">
            <a:off x="7157885" y="3476225"/>
            <a:ext cx="548721" cy="87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595502" y="3463637"/>
            <a:ext cx="921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3333FF"/>
                </a:solidFill>
              </a:rPr>
              <a:t>Desired Value</a:t>
            </a:r>
            <a:endParaRPr lang="en-US" i="1" dirty="0">
              <a:solidFill>
                <a:srgbClr val="3333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701244" y="3263582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7706605" y="3348969"/>
            <a:ext cx="230445" cy="254511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Elbow Connector 52"/>
          <p:cNvCxnSpPr>
            <a:endCxn id="52" idx="4"/>
          </p:cNvCxnSpPr>
          <p:nvPr/>
        </p:nvCxnSpPr>
        <p:spPr>
          <a:xfrm flipV="1">
            <a:off x="5340391" y="3603480"/>
            <a:ext cx="2481437" cy="289525"/>
          </a:xfrm>
          <a:prstGeom prst="bentConnector2">
            <a:avLst/>
          </a:prstGeom>
          <a:ln w="28575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174382" y="3185711"/>
            <a:ext cx="601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/>
              <a:t>Error</a:t>
            </a:r>
            <a:endParaRPr lang="en-US" i="1" dirty="0"/>
          </a:p>
        </p:txBody>
      </p:sp>
      <p:sp>
        <p:nvSpPr>
          <p:cNvPr id="55" name="Rectangle 54"/>
          <p:cNvSpPr/>
          <p:nvPr/>
        </p:nvSpPr>
        <p:spPr>
          <a:xfrm>
            <a:off x="6085956" y="3327163"/>
            <a:ext cx="1071928" cy="299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Controller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303167" y="1963931"/>
            <a:ext cx="783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3333FF"/>
                </a:solidFill>
              </a:rPr>
              <a:t>System Output</a:t>
            </a:r>
            <a:endParaRPr lang="en-US" i="1" dirty="0">
              <a:solidFill>
                <a:srgbClr val="3333FF"/>
              </a:solidFill>
            </a:endParaRPr>
          </a:p>
        </p:txBody>
      </p:sp>
      <p:cxnSp>
        <p:nvCxnSpPr>
          <p:cNvPr id="57" name="Elbow Connector 56"/>
          <p:cNvCxnSpPr>
            <a:stCxn id="32" idx="6"/>
          </p:cNvCxnSpPr>
          <p:nvPr/>
        </p:nvCxnSpPr>
        <p:spPr>
          <a:xfrm flipV="1">
            <a:off x="7898282" y="2516004"/>
            <a:ext cx="1040453" cy="747"/>
          </a:xfrm>
          <a:prstGeom prst="bentConnector3">
            <a:avLst>
              <a:gd name="adj1" fmla="val 50000"/>
            </a:avLst>
          </a:prstGeom>
          <a:ln w="28575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ontent Placeholder 2"/>
          <p:cNvSpPr txBox="1">
            <a:spLocks/>
          </p:cNvSpPr>
          <p:nvPr/>
        </p:nvSpPr>
        <p:spPr>
          <a:xfrm>
            <a:off x="217277" y="1457599"/>
            <a:ext cx="4566067" cy="2826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0188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3363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588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Error Correction (EC) is a Form of Closed Loop Control (CLC)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CLC: Measure the state, actuate the system to reject the noise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EC: Pre-process the state, measure </a:t>
            </a:r>
            <a:b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state, correct the state to reject noise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Control systems are typically stuck </a:t>
            </a:r>
            <a:b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the physical basis, they can’t cheat </a:t>
            </a:r>
            <a:b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a logical basis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217277" y="4169322"/>
            <a:ext cx="7774817" cy="1907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0188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3363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588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Error correction uses an extra degree of freedom (pre-processing the state) to construct an equivalent but more controllable system</a:t>
            </a: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Controllers of Software (not Controllers Implemented in Software) </a:t>
            </a:r>
            <a:b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 Pre-Process Their State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does this allow?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969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52918" y="198438"/>
            <a:ext cx="7367081" cy="563562"/>
          </a:xfrm>
        </p:spPr>
        <p:txBody>
          <a:bodyPr/>
          <a:lstStyle/>
          <a:p>
            <a:r>
              <a:rPr lang="en-US" sz="2800" dirty="0" smtClean="0"/>
              <a:t>Software Symmetries Drives a New Approach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6730" y="1169687"/>
            <a:ext cx="8677073" cy="5211763"/>
          </a:xfrm>
        </p:spPr>
        <p:txBody>
          <a:bodyPr/>
          <a:lstStyle/>
          <a:p>
            <a:pPr marL="339725" indent="-165100"/>
            <a:r>
              <a:rPr lang="en-US" sz="2400" dirty="0" smtClean="0"/>
              <a:t>Express </a:t>
            </a:r>
            <a:r>
              <a:rPr lang="en-US" sz="2400" dirty="0"/>
              <a:t>the architecture as a set of symmetries that reflect the nature of the problem being </a:t>
            </a:r>
            <a:r>
              <a:rPr lang="en-US" sz="2400" dirty="0" smtClean="0"/>
              <a:t>solved</a:t>
            </a:r>
          </a:p>
          <a:p>
            <a:pPr marL="571500" lvl="1" indent="-165100"/>
            <a:r>
              <a:rPr lang="en-US" sz="2000" dirty="0" smtClean="0"/>
              <a:t>Static Symmetries:  Traditional APIs</a:t>
            </a:r>
          </a:p>
          <a:p>
            <a:pPr marL="571500" lvl="1" indent="-165100"/>
            <a:r>
              <a:rPr lang="en-US" sz="2000" dirty="0" smtClean="0"/>
              <a:t>Dynamic Symmetries:  </a:t>
            </a:r>
            <a:r>
              <a:rPr lang="en-US" sz="2000" dirty="0" err="1" smtClean="0"/>
              <a:t>OpAmp</a:t>
            </a:r>
            <a:r>
              <a:rPr lang="en-US" sz="2000" dirty="0" smtClean="0"/>
              <a:t> Analogy (Fixed Gain with Cheap Components Because Resisters are Cheap and Feedback Stabilize Performance)</a:t>
            </a:r>
            <a:endParaRPr lang="en-US" sz="2000" dirty="0"/>
          </a:p>
          <a:p>
            <a:pPr marL="339725" indent="-165100"/>
            <a:r>
              <a:rPr lang="en-US" sz="2400" dirty="0"/>
              <a:t>Compiler generates instances of the solution (consistent with the symmetries) based on what is needed at the moment</a:t>
            </a:r>
          </a:p>
          <a:p>
            <a:pPr marL="571500" lvl="1" indent="-165100"/>
            <a:r>
              <a:rPr lang="en-US" sz="2000" dirty="0" smtClean="0"/>
              <a:t>Domain Specific Just </a:t>
            </a:r>
            <a:r>
              <a:rPr lang="en-US" sz="2000" dirty="0"/>
              <a:t>In Time </a:t>
            </a:r>
            <a:r>
              <a:rPr lang="en-US" sz="2000" dirty="0" smtClean="0"/>
              <a:t>(DS-JIT</a:t>
            </a:r>
            <a:r>
              <a:rPr lang="en-US" sz="2000" dirty="0"/>
              <a:t>) compilation allow this to happen at run time </a:t>
            </a:r>
            <a:r>
              <a:rPr lang="en-US" sz="2000" dirty="0" smtClean="0"/>
              <a:t>by creating closed </a:t>
            </a:r>
            <a:r>
              <a:rPr lang="en-US" sz="2000" dirty="0"/>
              <a:t>loop </a:t>
            </a:r>
            <a:r>
              <a:rPr lang="en-US" sz="2000" dirty="0" smtClean="0"/>
              <a:t>controller during compilation</a:t>
            </a:r>
            <a:endParaRPr lang="en-US" sz="2000" dirty="0"/>
          </a:p>
          <a:p>
            <a:pPr marL="571500" lvl="1" indent="-165100"/>
            <a:r>
              <a:rPr lang="en-US" sz="2000" dirty="0"/>
              <a:t>New programming construct allow us to automate implementation of the JIT </a:t>
            </a:r>
            <a:r>
              <a:rPr lang="en-US" sz="2000" dirty="0" smtClean="0"/>
              <a:t>(controller) </a:t>
            </a:r>
            <a:r>
              <a:rPr lang="en-US" sz="2000" dirty="0"/>
              <a:t>resulting in</a:t>
            </a:r>
          </a:p>
          <a:p>
            <a:pPr marL="793750" lvl="2" indent="-165100"/>
            <a:r>
              <a:rPr lang="en-US" sz="1800" dirty="0"/>
              <a:t>Faster and cheaper development; better run time performance</a:t>
            </a:r>
          </a:p>
          <a:p>
            <a:pPr marL="793750" lvl="2" indent="-165100"/>
            <a:r>
              <a:rPr lang="en-US" sz="1800" dirty="0"/>
              <a:t>Improved resiliency to different compositions &amp; environments</a:t>
            </a:r>
          </a:p>
          <a:p>
            <a:pPr marL="793750" lvl="2" indent="-165100"/>
            <a:r>
              <a:rPr lang="en-US" sz="1800" dirty="0"/>
              <a:t>All at the same </a:t>
            </a:r>
            <a:r>
              <a:rPr lang="en-US" sz="1800" dirty="0" smtClean="0"/>
              <a:t>time</a:t>
            </a:r>
            <a:endParaRPr lang="en-US" sz="3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0" name="Footer Placeholder 10"/>
          <p:cNvSpPr txBox="1">
            <a:spLocks/>
          </p:cNvSpPr>
          <p:nvPr/>
        </p:nvSpPr>
        <p:spPr>
          <a:xfrm>
            <a:off x="1345860" y="6540567"/>
            <a:ext cx="64770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kern="1200" baseline="0">
                <a:solidFill>
                  <a:srgbClr val="898989"/>
                </a:solidFill>
                <a:latin typeface="Tahoma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80665"/>
            <a:ext cx="7433554" cy="609600"/>
          </a:xfrm>
        </p:spPr>
        <p:txBody>
          <a:bodyPr/>
          <a:lstStyle/>
          <a:p>
            <a:r>
              <a:rPr lang="en-US" dirty="0" smtClean="0"/>
              <a:t>Example:  Preserving Info on a </a:t>
            </a:r>
            <a:r>
              <a:rPr lang="en-US" dirty="0" err="1" smtClean="0"/>
              <a:t>Comms</a:t>
            </a:r>
            <a:r>
              <a:rPr lang="en-US" dirty="0" smtClean="0"/>
              <a:t> Line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5033" y="1139260"/>
            <a:ext cx="892896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Two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Noise Often Found in a Communication Line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9725" indent="-2286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Far Field: Correlated bits flip, arbitrarily often –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Finite Distance Error Code can work but exhibits a swap symmetry</a:t>
            </a:r>
          </a:p>
          <a:p>
            <a:pPr marL="339725" indent="-2286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Drift: If you send many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line reads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 –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Balance the number of 1s &amp; 0s sent, line balance symmetry</a:t>
            </a: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is it Done today?</a:t>
            </a:r>
          </a:p>
          <a:p>
            <a:pPr marL="233363" lvl="1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Parity Encode the Data to Handle Far Field Noise;  Often Implemented via Twisted Pair</a:t>
            </a:r>
          </a:p>
          <a:p>
            <a:pPr marL="233363" lvl="1" indent="-171450"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3363" lvl="1" indent="-1714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3363" lvl="1" indent="-171450"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3363" lvl="1" indent="-1714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3363" lvl="1" indent="-171450"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3363" lvl="1" indent="-1714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3363" lvl="1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8b10b Encode via Extra Bits to Signal Bits Flips to Balance Line (~25% performance hit)</a:t>
            </a:r>
          </a:p>
          <a:p>
            <a:pPr marL="690563" lvl="2" indent="-1714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Flip data bits when needed for line balance, use extra two bits to denote data bit flips</a:t>
            </a:r>
          </a:p>
          <a:p>
            <a:pPr marL="61913" lvl="1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985508" y="3528573"/>
            <a:ext cx="4219854" cy="1235333"/>
            <a:chOff x="609600" y="2133600"/>
            <a:chExt cx="4219854" cy="1235333"/>
          </a:xfrm>
        </p:grpSpPr>
        <p:sp>
          <p:nvSpPr>
            <p:cNvPr id="2" name="TextBox 1"/>
            <p:cNvSpPr txBox="1"/>
            <p:nvPr/>
          </p:nvSpPr>
          <p:spPr>
            <a:xfrm>
              <a:off x="609600" y="290726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06529" y="290726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10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90800" y="2907268"/>
              <a:ext cx="11448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{10, 01}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89296" y="290726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cxnSp>
          <p:nvCxnSpPr>
            <p:cNvPr id="13" name="Straight Arrow Connector 12"/>
            <p:cNvCxnSpPr>
              <a:stCxn id="2" idx="3"/>
              <a:endCxn id="5" idx="1"/>
            </p:cNvCxnSpPr>
            <p:nvPr/>
          </p:nvCxnSpPr>
          <p:spPr bwMode="auto">
            <a:xfrm>
              <a:off x="949758" y="3138101"/>
              <a:ext cx="556771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Arrow Connector 13"/>
            <p:cNvCxnSpPr>
              <a:stCxn id="5" idx="3"/>
              <a:endCxn id="6" idx="1"/>
            </p:cNvCxnSpPr>
            <p:nvPr/>
          </p:nvCxnSpPr>
          <p:spPr bwMode="auto">
            <a:xfrm>
              <a:off x="2002178" y="3138101"/>
              <a:ext cx="588622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Arrow Connector 16"/>
            <p:cNvCxnSpPr>
              <a:stCxn id="6" idx="3"/>
              <a:endCxn id="7" idx="1"/>
            </p:cNvCxnSpPr>
            <p:nvPr/>
          </p:nvCxnSpPr>
          <p:spPr bwMode="auto">
            <a:xfrm>
              <a:off x="3735665" y="3138101"/>
              <a:ext cx="753631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Box 20"/>
            <p:cNvSpPr txBox="1"/>
            <p:nvPr/>
          </p:nvSpPr>
          <p:spPr>
            <a:xfrm>
              <a:off x="845609" y="2743200"/>
              <a:ext cx="7968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Encode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58037" y="2743200"/>
              <a:ext cx="6559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Noise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28385" y="2743200"/>
              <a:ext cx="8177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Decode</a:t>
              </a:r>
              <a:endParaRPr lang="en-US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" y="229766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06529" y="229766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</a:t>
              </a:r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90800" y="2297668"/>
              <a:ext cx="11448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{00, 11}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489296" y="229766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  <p:cxnSp>
          <p:nvCxnSpPr>
            <p:cNvPr id="28" name="Straight Arrow Connector 27"/>
            <p:cNvCxnSpPr>
              <a:stCxn id="24" idx="3"/>
              <a:endCxn id="25" idx="1"/>
            </p:cNvCxnSpPr>
            <p:nvPr/>
          </p:nvCxnSpPr>
          <p:spPr bwMode="auto">
            <a:xfrm>
              <a:off x="949758" y="2528501"/>
              <a:ext cx="556771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Arrow Connector 28"/>
            <p:cNvCxnSpPr>
              <a:stCxn id="25" idx="3"/>
              <a:endCxn id="26" idx="1"/>
            </p:cNvCxnSpPr>
            <p:nvPr/>
          </p:nvCxnSpPr>
          <p:spPr bwMode="auto">
            <a:xfrm>
              <a:off x="2002178" y="2528501"/>
              <a:ext cx="588622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Arrow Connector 29"/>
            <p:cNvCxnSpPr>
              <a:stCxn id="26" idx="3"/>
              <a:endCxn id="27" idx="1"/>
            </p:cNvCxnSpPr>
            <p:nvPr/>
          </p:nvCxnSpPr>
          <p:spPr bwMode="auto">
            <a:xfrm>
              <a:off x="3735665" y="2528501"/>
              <a:ext cx="753631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TextBox 30"/>
            <p:cNvSpPr txBox="1"/>
            <p:nvPr/>
          </p:nvSpPr>
          <p:spPr>
            <a:xfrm>
              <a:off x="845609" y="2133600"/>
              <a:ext cx="7968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Encode</a:t>
              </a:r>
              <a:endParaRPr lang="en-US" sz="2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58037" y="2133600"/>
              <a:ext cx="6559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Noise</a:t>
              </a:r>
              <a:endParaRPr lang="en-US" sz="2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28385" y="2133600"/>
              <a:ext cx="8177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Decode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3803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9574" y="179901"/>
            <a:ext cx="7433554" cy="609600"/>
          </a:xfrm>
        </p:spPr>
        <p:txBody>
          <a:bodyPr/>
          <a:lstStyle/>
          <a:p>
            <a:r>
              <a:rPr lang="en-US" dirty="0"/>
              <a:t>How Would It Look Via its Symmetries?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777" y="1459679"/>
            <a:ext cx="4101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Parity Code on the Previous Page is the Obvious One, but is it the ONLY One? 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626408" y="1166020"/>
            <a:ext cx="4194206" cy="1173778"/>
            <a:chOff x="609600" y="2133600"/>
            <a:chExt cx="4194206" cy="1173778"/>
          </a:xfrm>
        </p:grpSpPr>
        <p:sp>
          <p:nvSpPr>
            <p:cNvPr id="2" name="TextBox 1"/>
            <p:cNvSpPr txBox="1"/>
            <p:nvPr/>
          </p:nvSpPr>
          <p:spPr>
            <a:xfrm>
              <a:off x="609600" y="290726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06529" y="290726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90800" y="2907268"/>
              <a:ext cx="9861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{10, 01}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89296" y="290726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cxnSp>
          <p:nvCxnSpPr>
            <p:cNvPr id="13" name="Straight Arrow Connector 12"/>
            <p:cNvCxnSpPr>
              <a:stCxn id="2" idx="3"/>
              <a:endCxn id="5" idx="1"/>
            </p:cNvCxnSpPr>
            <p:nvPr/>
          </p:nvCxnSpPr>
          <p:spPr bwMode="auto">
            <a:xfrm>
              <a:off x="924110" y="3107323"/>
              <a:ext cx="582419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Arrow Connector 13"/>
            <p:cNvCxnSpPr>
              <a:stCxn id="5" idx="3"/>
              <a:endCxn id="6" idx="1"/>
            </p:cNvCxnSpPr>
            <p:nvPr/>
          </p:nvCxnSpPr>
          <p:spPr bwMode="auto">
            <a:xfrm>
              <a:off x="1950881" y="3107323"/>
              <a:ext cx="639919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Arrow Connector 16"/>
            <p:cNvCxnSpPr>
              <a:stCxn id="6" idx="3"/>
              <a:endCxn id="7" idx="1"/>
            </p:cNvCxnSpPr>
            <p:nvPr/>
          </p:nvCxnSpPr>
          <p:spPr bwMode="auto">
            <a:xfrm>
              <a:off x="3576967" y="3107323"/>
              <a:ext cx="912329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Box 20"/>
            <p:cNvSpPr txBox="1"/>
            <p:nvPr/>
          </p:nvSpPr>
          <p:spPr>
            <a:xfrm>
              <a:off x="773184" y="2743200"/>
              <a:ext cx="8736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Encode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30878" y="2743200"/>
              <a:ext cx="713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Noise</a:t>
              </a:r>
              <a:endParaRPr lang="en-US" sz="2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83534" y="2743200"/>
              <a:ext cx="89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Decode</a:t>
              </a:r>
              <a:endParaRPr lang="en-US" sz="2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" y="229766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06529" y="229766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</a:t>
              </a:r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90800" y="2297668"/>
              <a:ext cx="9861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{00, 11}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489296" y="2297668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  <a:endParaRPr lang="en-US" sz="2000" dirty="0"/>
            </a:p>
          </p:txBody>
        </p:sp>
        <p:cxnSp>
          <p:nvCxnSpPr>
            <p:cNvPr id="28" name="Straight Arrow Connector 27"/>
            <p:cNvCxnSpPr>
              <a:stCxn id="24" idx="3"/>
              <a:endCxn id="25" idx="1"/>
            </p:cNvCxnSpPr>
            <p:nvPr/>
          </p:nvCxnSpPr>
          <p:spPr bwMode="auto">
            <a:xfrm>
              <a:off x="924110" y="2497723"/>
              <a:ext cx="582419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Arrow Connector 28"/>
            <p:cNvCxnSpPr>
              <a:stCxn id="25" idx="3"/>
              <a:endCxn id="26" idx="1"/>
            </p:cNvCxnSpPr>
            <p:nvPr/>
          </p:nvCxnSpPr>
          <p:spPr bwMode="auto">
            <a:xfrm>
              <a:off x="1950881" y="2497723"/>
              <a:ext cx="639919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Arrow Connector 29"/>
            <p:cNvCxnSpPr>
              <a:stCxn id="26" idx="3"/>
              <a:endCxn id="27" idx="1"/>
            </p:cNvCxnSpPr>
            <p:nvPr/>
          </p:nvCxnSpPr>
          <p:spPr bwMode="auto">
            <a:xfrm>
              <a:off x="3576967" y="2497723"/>
              <a:ext cx="912329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TextBox 30"/>
            <p:cNvSpPr txBox="1"/>
            <p:nvPr/>
          </p:nvSpPr>
          <p:spPr>
            <a:xfrm>
              <a:off x="773184" y="2133600"/>
              <a:ext cx="8736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Encode</a:t>
              </a:r>
              <a:endParaRPr lang="en-US" sz="2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30878" y="2133600"/>
              <a:ext cx="713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Noise</a:t>
              </a:r>
              <a:endParaRPr lang="en-US" sz="2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83534" y="2133600"/>
              <a:ext cx="89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Decode</a:t>
              </a:r>
              <a:endParaRPr lang="en-US" sz="28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26408" y="2482953"/>
            <a:ext cx="4194206" cy="1173778"/>
            <a:chOff x="692304" y="4322653"/>
            <a:chExt cx="4194206" cy="1173778"/>
          </a:xfrm>
        </p:grpSpPr>
        <p:sp>
          <p:nvSpPr>
            <p:cNvPr id="78" name="TextBox 77"/>
            <p:cNvSpPr txBox="1"/>
            <p:nvPr/>
          </p:nvSpPr>
          <p:spPr>
            <a:xfrm>
              <a:off x="692304" y="5096321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89233" y="509632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01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673504" y="5096321"/>
              <a:ext cx="9861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{10, 01}</a:t>
              </a:r>
              <a:endParaRPr lang="en-US" sz="2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572000" y="5096321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cxnSp>
          <p:nvCxnSpPr>
            <p:cNvPr id="82" name="Straight Arrow Connector 81"/>
            <p:cNvCxnSpPr>
              <a:stCxn id="78" idx="3"/>
              <a:endCxn id="79" idx="1"/>
            </p:cNvCxnSpPr>
            <p:nvPr/>
          </p:nvCxnSpPr>
          <p:spPr bwMode="auto">
            <a:xfrm>
              <a:off x="1006814" y="5296376"/>
              <a:ext cx="582419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" name="Straight Arrow Connector 82"/>
            <p:cNvCxnSpPr>
              <a:stCxn id="79" idx="3"/>
              <a:endCxn id="80" idx="1"/>
            </p:cNvCxnSpPr>
            <p:nvPr/>
          </p:nvCxnSpPr>
          <p:spPr bwMode="auto">
            <a:xfrm>
              <a:off x="2033585" y="5296376"/>
              <a:ext cx="639919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Straight Arrow Connector 83"/>
            <p:cNvCxnSpPr>
              <a:stCxn id="80" idx="3"/>
              <a:endCxn id="81" idx="1"/>
            </p:cNvCxnSpPr>
            <p:nvPr/>
          </p:nvCxnSpPr>
          <p:spPr bwMode="auto">
            <a:xfrm>
              <a:off x="3659671" y="5296376"/>
              <a:ext cx="912329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5" name="TextBox 84"/>
            <p:cNvSpPr txBox="1"/>
            <p:nvPr/>
          </p:nvSpPr>
          <p:spPr>
            <a:xfrm>
              <a:off x="883048" y="4932253"/>
              <a:ext cx="9313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Encode’</a:t>
              </a:r>
              <a:endParaRPr lang="en-US" sz="28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04529" y="4932253"/>
              <a:ext cx="713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Noise</a:t>
              </a:r>
              <a:endParaRPr lang="en-US" sz="28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639078" y="4932253"/>
              <a:ext cx="89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Decode</a:t>
              </a:r>
              <a:endParaRPr lang="en-US" sz="28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92304" y="4486721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589233" y="448672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11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673504" y="4486721"/>
              <a:ext cx="9861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{00, 11}</a:t>
              </a:r>
              <a:endParaRPr lang="en-US" sz="20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572000" y="4486721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0</a:t>
              </a:r>
              <a:endParaRPr lang="en-US" sz="2000" dirty="0"/>
            </a:p>
          </p:txBody>
        </p:sp>
        <p:cxnSp>
          <p:nvCxnSpPr>
            <p:cNvPr id="92" name="Straight Arrow Connector 91"/>
            <p:cNvCxnSpPr>
              <a:stCxn id="88" idx="3"/>
              <a:endCxn id="89" idx="1"/>
            </p:cNvCxnSpPr>
            <p:nvPr/>
          </p:nvCxnSpPr>
          <p:spPr bwMode="auto">
            <a:xfrm>
              <a:off x="1006814" y="4686776"/>
              <a:ext cx="582419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" name="Straight Arrow Connector 92"/>
            <p:cNvCxnSpPr>
              <a:stCxn id="89" idx="3"/>
              <a:endCxn id="90" idx="1"/>
            </p:cNvCxnSpPr>
            <p:nvPr/>
          </p:nvCxnSpPr>
          <p:spPr bwMode="auto">
            <a:xfrm>
              <a:off x="2033585" y="4686776"/>
              <a:ext cx="639919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" name="Straight Arrow Connector 93"/>
            <p:cNvCxnSpPr>
              <a:stCxn id="90" idx="3"/>
              <a:endCxn id="91" idx="1"/>
            </p:cNvCxnSpPr>
            <p:nvPr/>
          </p:nvCxnSpPr>
          <p:spPr bwMode="auto">
            <a:xfrm>
              <a:off x="3659671" y="4686776"/>
              <a:ext cx="912329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5" name="TextBox 94"/>
            <p:cNvSpPr txBox="1"/>
            <p:nvPr/>
          </p:nvSpPr>
          <p:spPr>
            <a:xfrm>
              <a:off x="883048" y="4322653"/>
              <a:ext cx="9313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Encode’</a:t>
              </a:r>
              <a:endParaRPr lang="en-US" sz="28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004529" y="4322653"/>
              <a:ext cx="713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Noise</a:t>
              </a:r>
              <a:endParaRPr lang="en-US" sz="28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639078" y="4322653"/>
              <a:ext cx="89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Decode</a:t>
              </a:r>
              <a:endParaRPr lang="en-US" sz="2800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87853" y="3747439"/>
            <a:ext cx="892896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3363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difference: Flip the bits, so switch the number of 1s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0s used to encode the same information</a:t>
            </a:r>
          </a:p>
          <a:p>
            <a:pPr marL="233363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both use the same decoder!</a:t>
            </a:r>
          </a:p>
          <a:p>
            <a:pPr marL="233363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switching between these encoders can balance the line with no additional bits!</a:t>
            </a:r>
          </a:p>
          <a:p>
            <a:pPr marL="461963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~20% greater throughput (just need a DS-JIT to manage the switching)</a:t>
            </a:r>
          </a:p>
          <a:p>
            <a:pPr marL="233363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 is to have the compiler generate instantiations from the conserved properties of the symmetries (parity, line balance) not just selecting among manually generated instantiations.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13777" y="2762206"/>
            <a:ext cx="3623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Nope!  Here is another Equally Valid Parity Encoding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187853" y="2434019"/>
            <a:ext cx="87961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87853" y="3747439"/>
            <a:ext cx="87961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43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Complex (and Less Obvious) Example of Symmetries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5275" y="1109133"/>
            <a:ext cx="8391525" cy="501703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From </a:t>
            </a:r>
            <a:r>
              <a:rPr lang="en-US" sz="2000" dirty="0"/>
              <a:t>the </a:t>
            </a:r>
            <a:r>
              <a:rPr lang="en-US" sz="2000" dirty="0" err="1" smtClean="0"/>
              <a:t>SoSITE</a:t>
            </a:r>
            <a:r>
              <a:rPr lang="en-US" sz="2000" dirty="0" smtClean="0"/>
              <a:t> Open BAA</a:t>
            </a:r>
            <a:r>
              <a:rPr lang="en-US" sz="2000" dirty="0"/>
              <a:t>: </a:t>
            </a:r>
            <a:endParaRPr lang="en-US" sz="2000" dirty="0" smtClean="0"/>
          </a:p>
          <a:p>
            <a:pPr marL="171450" indent="0">
              <a:buNone/>
            </a:pPr>
            <a:r>
              <a:rPr lang="en-US" sz="1800" dirty="0" smtClean="0"/>
              <a:t>The </a:t>
            </a:r>
            <a:r>
              <a:rPr lang="en-US" sz="1800" dirty="0"/>
              <a:t>goal of the </a:t>
            </a:r>
            <a:r>
              <a:rPr lang="en-US" sz="1800" dirty="0" smtClean="0"/>
              <a:t>System of Systems (</a:t>
            </a:r>
            <a:r>
              <a:rPr lang="en-US" sz="1800" dirty="0" err="1" smtClean="0"/>
              <a:t>SoS</a:t>
            </a:r>
            <a:r>
              <a:rPr lang="en-US" sz="1800" dirty="0" smtClean="0"/>
              <a:t>) Integration Technology and Experimentation (</a:t>
            </a:r>
            <a:r>
              <a:rPr lang="en-US" sz="1800" dirty="0" err="1" smtClean="0"/>
              <a:t>SoSITE</a:t>
            </a:r>
            <a:r>
              <a:rPr lang="en-US" sz="1800" dirty="0" smtClean="0"/>
              <a:t>) program </a:t>
            </a:r>
            <a:r>
              <a:rPr lang="en-US" sz="1800" dirty="0"/>
              <a:t>is to develop </a:t>
            </a:r>
            <a:r>
              <a:rPr lang="en-US" sz="1800" dirty="0" err="1"/>
              <a:t>SoS</a:t>
            </a:r>
            <a:r>
              <a:rPr lang="en-US" sz="1800" dirty="0"/>
              <a:t> architectures to maintain US air superiority in </a:t>
            </a:r>
            <a:r>
              <a:rPr lang="en-US" sz="1800" dirty="0" smtClean="0"/>
              <a:t>contested environments</a:t>
            </a:r>
            <a:r>
              <a:rPr lang="en-US" sz="1800" dirty="0"/>
              <a:t>, demonstrate rapid integration of mission systems into architectures, </a:t>
            </a:r>
            <a:r>
              <a:rPr lang="en-US" sz="1800" dirty="0" smtClean="0"/>
              <a:t>and demonstrate </a:t>
            </a:r>
            <a:r>
              <a:rPr lang="en-US" sz="1800" dirty="0"/>
              <a:t>the combat effectiveness and robustness of those architectures</a:t>
            </a:r>
            <a:r>
              <a:rPr lang="en-US" sz="1800" dirty="0" smtClean="0"/>
              <a:t>.</a:t>
            </a:r>
          </a:p>
          <a:p>
            <a:pPr marL="171450" indent="0">
              <a:buNone/>
            </a:pPr>
            <a:endParaRPr lang="en-US" sz="1100" dirty="0" smtClean="0"/>
          </a:p>
          <a:p>
            <a:pPr marL="171450" indent="0">
              <a:buNone/>
            </a:pPr>
            <a:r>
              <a:rPr lang="en-US" sz="1800" dirty="0" smtClean="0"/>
              <a:t>Technical Area 2: Integration </a:t>
            </a:r>
            <a:r>
              <a:rPr lang="en-US" sz="1800" dirty="0"/>
              <a:t>Technology Development. This area develops tools to </a:t>
            </a:r>
            <a:r>
              <a:rPr lang="en-US" sz="1800" dirty="0" smtClean="0"/>
              <a:t>compose distributed </a:t>
            </a:r>
            <a:r>
              <a:rPr lang="en-US" sz="1800" dirty="0"/>
              <a:t>architectures and quickly integrate heterogeneous mission systems </a:t>
            </a:r>
            <a:r>
              <a:rPr lang="en-US" sz="1800" dirty="0" smtClean="0"/>
              <a:t>onto platforms </a:t>
            </a:r>
            <a:r>
              <a:rPr lang="en-US" sz="1800" dirty="0"/>
              <a:t>with widely different capabilities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It Might Not Be Obvious How Symmetries Helps Solve This Problem!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Note, A Detailed Distribution A Presentation </a:t>
            </a:r>
            <a:r>
              <a:rPr lang="en-US" sz="1800" dirty="0"/>
              <a:t>Available </a:t>
            </a:r>
            <a:r>
              <a:rPr lang="en-US" sz="1800" dirty="0" smtClean="0"/>
              <a:t>(If you Want More Details) at </a:t>
            </a:r>
            <a:r>
              <a:rPr lang="en-US" sz="1400" dirty="0">
                <a:hlinkClick r:id="rId2"/>
              </a:rPr>
              <a:t>http://www.dtic.mil/ndia/2016/systems/18869_Fortunato_SoSITE_STITCHES_Overview_Long_9Sep2016_.</a:t>
            </a:r>
            <a:r>
              <a:rPr lang="en-US" sz="1400" dirty="0" smtClean="0">
                <a:hlinkClick r:id="rId2"/>
              </a:rPr>
              <a:t>pdf</a:t>
            </a:r>
            <a:r>
              <a:rPr lang="en-US" sz="1400" dirty="0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B60A-26D8-44DB-BEDC-AC0618476D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48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249" y="160537"/>
            <a:ext cx="7162800" cy="563562"/>
          </a:xfrm>
        </p:spPr>
        <p:txBody>
          <a:bodyPr/>
          <a:lstStyle/>
          <a:p>
            <a:r>
              <a:rPr lang="en-US" sz="2800" dirty="0"/>
              <a:t>The Goal:  Composing Systems That </a:t>
            </a:r>
            <a:br>
              <a:rPr lang="en-US" sz="2800" dirty="0"/>
            </a:br>
            <a:r>
              <a:rPr lang="en-US" sz="2800" dirty="0"/>
              <a:t>Keep Up With The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49" y="1280674"/>
            <a:ext cx="8752787" cy="4931695"/>
          </a:xfrm>
        </p:spPr>
        <p:txBody>
          <a:bodyPr/>
          <a:lstStyle/>
          <a:p>
            <a:r>
              <a:rPr lang="en-US" sz="2000" dirty="0" err="1"/>
              <a:t>DoD</a:t>
            </a:r>
            <a:r>
              <a:rPr lang="en-US" sz="2000" dirty="0"/>
              <a:t> has long assumed that homogeneous, fixed-configuration weapon systems are the only way to meet their goals of a superior military force</a:t>
            </a:r>
          </a:p>
          <a:p>
            <a:pPr lvl="1"/>
            <a:r>
              <a:rPr lang="en-US" sz="1800" dirty="0"/>
              <a:t>Must last a long time, so requirements are developed for 30+ years out.</a:t>
            </a:r>
          </a:p>
          <a:p>
            <a:pPr lvl="1"/>
            <a:r>
              <a:rPr lang="en-US" sz="1800" dirty="0"/>
              <a:t>Meeting 30 year out requirements with today’s technology is hard</a:t>
            </a:r>
          </a:p>
          <a:p>
            <a:pPr lvl="1"/>
            <a:r>
              <a:rPr lang="en-US" sz="1800" b="1" dirty="0" smtClean="0"/>
              <a:t>Result </a:t>
            </a:r>
            <a:r>
              <a:rPr lang="en-US" sz="1800" b="1" dirty="0"/>
              <a:t>is the best design possible with 20-30 year old technology </a:t>
            </a:r>
            <a:r>
              <a:rPr lang="en-US" sz="1800" dirty="0"/>
              <a:t>and </a:t>
            </a:r>
            <a:br>
              <a:rPr lang="en-US" sz="1800" dirty="0"/>
            </a:br>
            <a:r>
              <a:rPr lang="en-US" sz="1800" dirty="0"/>
              <a:t>updates are not efficient with respect to time or cost</a:t>
            </a:r>
            <a:r>
              <a:rPr lang="en-US" sz="1800" dirty="0" smtClean="0"/>
              <a:t>…</a:t>
            </a:r>
            <a:endParaRPr lang="en-US" sz="2000" dirty="0" smtClean="0"/>
          </a:p>
          <a:p>
            <a:r>
              <a:rPr lang="en-US" sz="2000" dirty="0" smtClean="0"/>
              <a:t>Open </a:t>
            </a:r>
            <a:r>
              <a:rPr lang="en-US" sz="2000" dirty="0"/>
              <a:t>Architectures Try to Solve this Problem</a:t>
            </a:r>
          </a:p>
          <a:p>
            <a:pPr lvl="1"/>
            <a:r>
              <a:rPr lang="en-US" sz="1800" dirty="0"/>
              <a:t>Requires enormous effort to reach a “global” consensus on </a:t>
            </a:r>
            <a:r>
              <a:rPr lang="en-US" sz="1800" dirty="0" smtClean="0"/>
              <a:t>the system architecture,</a:t>
            </a:r>
          </a:p>
          <a:p>
            <a:pPr lvl="2"/>
            <a:r>
              <a:rPr lang="en-US" sz="1800" dirty="0"/>
              <a:t>E</a:t>
            </a:r>
            <a:r>
              <a:rPr lang="en-US" sz="1800" dirty="0" smtClean="0"/>
              <a:t>ven then, it is only a “local” version of “global”</a:t>
            </a:r>
          </a:p>
          <a:p>
            <a:pPr lvl="2"/>
            <a:r>
              <a:rPr lang="en-US" sz="1800" dirty="0" smtClean="0"/>
              <a:t>Global standards have to work for everyone, so aren’t optimized for your application</a:t>
            </a:r>
            <a:endParaRPr lang="en-US" sz="1800" dirty="0"/>
          </a:p>
          <a:p>
            <a:pPr lvl="1"/>
            <a:r>
              <a:rPr lang="en-US" sz="1800" dirty="0"/>
              <a:t>Result is </a:t>
            </a:r>
            <a:r>
              <a:rPr lang="en-US" sz="1800" b="1" dirty="0"/>
              <a:t>heterogeneous components in a homogeneous architecture </a:t>
            </a:r>
            <a:r>
              <a:rPr lang="en-US" sz="1800" dirty="0"/>
              <a:t>– which doesn’t work </a:t>
            </a:r>
            <a:r>
              <a:rPr lang="en-US" sz="1800" dirty="0" smtClean="0"/>
              <a:t>because </a:t>
            </a:r>
            <a:r>
              <a:rPr lang="en-US" sz="1800" dirty="0"/>
              <a:t>the architecture needs to evolve with the </a:t>
            </a:r>
            <a:r>
              <a:rPr lang="en-US" sz="1800" dirty="0" smtClean="0"/>
              <a:t>technology</a:t>
            </a:r>
          </a:p>
          <a:p>
            <a:endParaRPr lang="en-US" sz="2000" dirty="0" smtClean="0"/>
          </a:p>
          <a:p>
            <a:r>
              <a:rPr lang="en-US" sz="2000" dirty="0" smtClean="0"/>
              <a:t>What if Global Interoperability Didn’t Require a Common Interface at ALL?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3825" y="6436252"/>
            <a:ext cx="8296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Distribution Statement “A” (Approved for Public Release, Distribution Unlimited)</a:t>
            </a:r>
          </a:p>
        </p:txBody>
      </p:sp>
    </p:spTree>
    <p:extLst>
      <p:ext uri="{BB962C8B-B14F-4D97-AF65-F5344CB8AC3E}">
        <p14:creationId xmlns:p14="http://schemas.microsoft.com/office/powerpoint/2010/main" val="226023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0" name="Straight Connector 189"/>
          <p:cNvCxnSpPr>
            <a:stCxn id="80" idx="6"/>
            <a:endCxn id="78" idx="2"/>
          </p:cNvCxnSpPr>
          <p:nvPr/>
        </p:nvCxnSpPr>
        <p:spPr>
          <a:xfrm flipV="1">
            <a:off x="4614438" y="1751948"/>
            <a:ext cx="803675" cy="16269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98" y="77816"/>
            <a:ext cx="7522502" cy="684184"/>
          </a:xfrm>
        </p:spPr>
        <p:txBody>
          <a:bodyPr/>
          <a:lstStyle/>
          <a:p>
            <a:r>
              <a:rPr lang="en-US" sz="2800" dirty="0" smtClean="0"/>
              <a:t>Understanding the Trade between Local and Global Message Standards…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97" y="1094920"/>
            <a:ext cx="3927063" cy="5214247"/>
          </a:xfrm>
        </p:spPr>
        <p:txBody>
          <a:bodyPr/>
          <a:lstStyle/>
          <a:p>
            <a:pPr lvl="0"/>
            <a:r>
              <a:rPr lang="en-US" sz="2000" dirty="0" smtClean="0">
                <a:solidFill>
                  <a:prstClr val="black"/>
                </a:solidFill>
              </a:rPr>
              <a:t>Local Message Standards</a:t>
            </a:r>
          </a:p>
          <a:p>
            <a:pPr lvl="1"/>
            <a:r>
              <a:rPr lang="en-US" sz="1800" dirty="0" smtClean="0">
                <a:solidFill>
                  <a:srgbClr val="3333FF"/>
                </a:solidFill>
              </a:rPr>
              <a:t>Flexible</a:t>
            </a:r>
            <a:r>
              <a:rPr lang="en-US" sz="1800" dirty="0" smtClean="0">
                <a:solidFill>
                  <a:prstClr val="black"/>
                </a:solidFill>
              </a:rPr>
              <a:t> – You Can Add New Messages Easily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Inefficient</a:t>
            </a:r>
            <a:r>
              <a:rPr lang="en-US" sz="1800" dirty="0" smtClean="0">
                <a:solidFill>
                  <a:prstClr val="black"/>
                </a:solidFill>
              </a:rPr>
              <a:t> - Require N</a:t>
            </a:r>
            <a:r>
              <a:rPr lang="en-US" sz="1800" baseline="30000" dirty="0" smtClean="0">
                <a:solidFill>
                  <a:prstClr val="black"/>
                </a:solidFill>
              </a:rPr>
              <a:t>2</a:t>
            </a:r>
            <a:r>
              <a:rPr lang="en-US" sz="1800" dirty="0" smtClean="0">
                <a:solidFill>
                  <a:prstClr val="black"/>
                </a:solidFill>
              </a:rPr>
              <a:t> Transforms </a:t>
            </a:r>
            <a:r>
              <a:rPr lang="en-US" sz="1800" dirty="0">
                <a:solidFill>
                  <a:prstClr val="black"/>
                </a:solidFill>
              </a:rPr>
              <a:t>(all pairs) </a:t>
            </a:r>
            <a:r>
              <a:rPr lang="en-US" sz="1800" dirty="0" smtClean="0">
                <a:solidFill>
                  <a:prstClr val="black"/>
                </a:solidFill>
              </a:rPr>
              <a:t>for Interoperability</a:t>
            </a: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Global Open Standards</a:t>
            </a:r>
          </a:p>
          <a:p>
            <a:pPr lvl="1"/>
            <a:r>
              <a:rPr lang="en-US" sz="1800" dirty="0" smtClean="0">
                <a:solidFill>
                  <a:srgbClr val="3333FF"/>
                </a:solidFill>
              </a:rPr>
              <a:t>Efficient</a:t>
            </a:r>
            <a:r>
              <a:rPr lang="en-US" sz="1800" dirty="0" smtClean="0">
                <a:solidFill>
                  <a:prstClr val="black"/>
                </a:solidFill>
              </a:rPr>
              <a:t> – N Transforms to/from the Global Standard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Not Flexible </a:t>
            </a:r>
            <a:r>
              <a:rPr lang="en-US" sz="1800" dirty="0" smtClean="0">
                <a:solidFill>
                  <a:prstClr val="black"/>
                </a:solidFill>
              </a:rPr>
              <a:t>– Can’t change without tremendous effort</a:t>
            </a:r>
          </a:p>
          <a:p>
            <a:pPr marL="228600" lvl="1" indent="0">
              <a:buNone/>
            </a:pPr>
            <a:endParaRPr lang="en-US" sz="1600" dirty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Incremental Standards</a:t>
            </a:r>
          </a:p>
          <a:p>
            <a:pPr lvl="1"/>
            <a:r>
              <a:rPr lang="en-US" sz="1800" dirty="0" smtClean="0">
                <a:solidFill>
                  <a:srgbClr val="3333FF"/>
                </a:solidFill>
              </a:rPr>
              <a:t>Efficient </a:t>
            </a:r>
            <a:r>
              <a:rPr lang="en-US" sz="1800" dirty="0" smtClean="0">
                <a:solidFill>
                  <a:prstClr val="black"/>
                </a:solidFill>
              </a:rPr>
              <a:t>– ~N Transforms for Interoperability</a:t>
            </a:r>
          </a:p>
          <a:p>
            <a:pPr lvl="1"/>
            <a:r>
              <a:rPr lang="en-US" sz="1800" dirty="0" smtClean="0">
                <a:solidFill>
                  <a:srgbClr val="3333FF"/>
                </a:solidFill>
              </a:rPr>
              <a:t>Flexible </a:t>
            </a:r>
            <a:r>
              <a:rPr lang="en-US" sz="1800" dirty="0" smtClean="0">
                <a:solidFill>
                  <a:prstClr val="black"/>
                </a:solidFill>
              </a:rPr>
              <a:t>– You Can Add New Messages Easily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137" name="Straight Connector 136"/>
          <p:cNvCxnSpPr/>
          <p:nvPr/>
        </p:nvCxnSpPr>
        <p:spPr>
          <a:xfrm>
            <a:off x="182176" y="2825988"/>
            <a:ext cx="86284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301137" y="4674167"/>
            <a:ext cx="86284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79" idx="4"/>
            <a:endCxn id="76" idx="7"/>
          </p:cNvCxnSpPr>
          <p:nvPr/>
        </p:nvCxnSpPr>
        <p:spPr>
          <a:xfrm flipH="1">
            <a:off x="4783717" y="1570816"/>
            <a:ext cx="212193" cy="62124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79" idx="4"/>
            <a:endCxn id="77" idx="1"/>
          </p:cNvCxnSpPr>
          <p:nvPr/>
        </p:nvCxnSpPr>
        <p:spPr>
          <a:xfrm>
            <a:off x="4995910" y="1570816"/>
            <a:ext cx="216795" cy="61910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>
            <a:stCxn id="80" idx="6"/>
            <a:endCxn id="77" idx="1"/>
          </p:cNvCxnSpPr>
          <p:nvPr/>
        </p:nvCxnSpPr>
        <p:spPr>
          <a:xfrm>
            <a:off x="4614438" y="1768217"/>
            <a:ext cx="598267" cy="421705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76" idx="7"/>
            <a:endCxn id="78" idx="2"/>
          </p:cNvCxnSpPr>
          <p:nvPr/>
        </p:nvCxnSpPr>
        <p:spPr>
          <a:xfrm flipV="1">
            <a:off x="4783717" y="1751948"/>
            <a:ext cx="634396" cy="440108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76" idx="6"/>
            <a:endCxn id="77" idx="2"/>
          </p:cNvCxnSpPr>
          <p:nvPr/>
        </p:nvCxnSpPr>
        <p:spPr>
          <a:xfrm flipV="1">
            <a:off x="4852097" y="2354379"/>
            <a:ext cx="292228" cy="2134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77" idx="0"/>
            <a:endCxn id="78" idx="3"/>
          </p:cNvCxnSpPr>
          <p:nvPr/>
        </p:nvCxnSpPr>
        <p:spPr>
          <a:xfrm flipV="1">
            <a:off x="5377789" y="1916405"/>
            <a:ext cx="108704" cy="20539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78" idx="2"/>
            <a:endCxn id="79" idx="5"/>
          </p:cNvCxnSpPr>
          <p:nvPr/>
        </p:nvCxnSpPr>
        <p:spPr>
          <a:xfrm flipH="1" flipV="1">
            <a:off x="5160994" y="1502695"/>
            <a:ext cx="257119" cy="24925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80" idx="6"/>
            <a:endCxn id="79" idx="3"/>
          </p:cNvCxnSpPr>
          <p:nvPr/>
        </p:nvCxnSpPr>
        <p:spPr>
          <a:xfrm flipV="1">
            <a:off x="4614438" y="1502695"/>
            <a:ext cx="216388" cy="26552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80" idx="5"/>
            <a:endCxn id="76" idx="0"/>
          </p:cNvCxnSpPr>
          <p:nvPr/>
        </p:nvCxnSpPr>
        <p:spPr>
          <a:xfrm>
            <a:off x="4546058" y="1932674"/>
            <a:ext cx="72575" cy="191261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744328" y="3596928"/>
            <a:ext cx="466928" cy="46515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4385169" y="2123935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5144325" y="2121801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5418113" y="1519370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762446" y="1105660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4147510" y="1535639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8" name="Straight Connector 107"/>
          <p:cNvCxnSpPr>
            <a:stCxn id="9" idx="3"/>
            <a:endCxn id="124" idx="7"/>
          </p:cNvCxnSpPr>
          <p:nvPr/>
        </p:nvCxnSpPr>
        <p:spPr>
          <a:xfrm flipH="1">
            <a:off x="4762446" y="3993963"/>
            <a:ext cx="50262" cy="124147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" idx="5"/>
            <a:endCxn id="125" idx="1"/>
          </p:cNvCxnSpPr>
          <p:nvPr/>
        </p:nvCxnSpPr>
        <p:spPr>
          <a:xfrm>
            <a:off x="5142876" y="3993963"/>
            <a:ext cx="48558" cy="12201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28" idx="6"/>
            <a:endCxn id="9" idx="2"/>
          </p:cNvCxnSpPr>
          <p:nvPr/>
        </p:nvCxnSpPr>
        <p:spPr>
          <a:xfrm>
            <a:off x="4593167" y="3694271"/>
            <a:ext cx="151161" cy="135235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26" idx="2"/>
            <a:endCxn id="9" idx="6"/>
          </p:cNvCxnSpPr>
          <p:nvPr/>
        </p:nvCxnSpPr>
        <p:spPr>
          <a:xfrm flipH="1">
            <a:off x="5211256" y="3678002"/>
            <a:ext cx="185586" cy="15150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9" idx="0"/>
            <a:endCxn id="127" idx="4"/>
          </p:cNvCxnSpPr>
          <p:nvPr/>
        </p:nvCxnSpPr>
        <p:spPr>
          <a:xfrm flipH="1" flipV="1">
            <a:off x="4974639" y="3496870"/>
            <a:ext cx="3153" cy="10005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4363898" y="4049989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5123054" y="4047855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5396842" y="3445424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4741175" y="3031714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4126239" y="3461693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0" name="Straight Connector 129"/>
          <p:cNvCxnSpPr>
            <a:stCxn id="145" idx="2"/>
            <a:endCxn id="144" idx="6"/>
          </p:cNvCxnSpPr>
          <p:nvPr/>
        </p:nvCxnSpPr>
        <p:spPr>
          <a:xfrm flipH="1">
            <a:off x="4783717" y="6037831"/>
            <a:ext cx="292228" cy="2134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48" idx="7"/>
            <a:endCxn id="147" idx="2"/>
          </p:cNvCxnSpPr>
          <p:nvPr/>
        </p:nvCxnSpPr>
        <p:spPr>
          <a:xfrm flipV="1">
            <a:off x="4477678" y="5021690"/>
            <a:ext cx="216388" cy="26552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46" idx="4"/>
            <a:endCxn id="145" idx="7"/>
          </p:cNvCxnSpPr>
          <p:nvPr/>
        </p:nvCxnSpPr>
        <p:spPr>
          <a:xfrm flipH="1">
            <a:off x="5474493" y="5667978"/>
            <a:ext cx="108704" cy="20539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46" idx="1"/>
            <a:endCxn id="147" idx="6"/>
          </p:cNvCxnSpPr>
          <p:nvPr/>
        </p:nvCxnSpPr>
        <p:spPr>
          <a:xfrm flipH="1" flipV="1">
            <a:off x="5160994" y="5021690"/>
            <a:ext cx="257119" cy="24925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 143"/>
          <p:cNvSpPr/>
          <p:nvPr/>
        </p:nvSpPr>
        <p:spPr>
          <a:xfrm>
            <a:off x="4316789" y="5807387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5" name="Oval 144"/>
          <p:cNvSpPr/>
          <p:nvPr/>
        </p:nvSpPr>
        <p:spPr>
          <a:xfrm>
            <a:off x="5075945" y="5805253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5349733" y="5202822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4694066" y="4789112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8" name="Oval 147"/>
          <p:cNvSpPr/>
          <p:nvPr/>
        </p:nvSpPr>
        <p:spPr>
          <a:xfrm>
            <a:off x="4079130" y="5219091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6086247" y="1625659"/>
            <a:ext cx="22713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33363" algn="l"/>
              </a:tabLst>
            </a:pPr>
            <a:r>
              <a:rPr lang="en-US" dirty="0"/>
              <a:t>Transform </a:t>
            </a:r>
            <a:r>
              <a:rPr lang="en-US" dirty="0" smtClean="0"/>
              <a:t>M2 &lt;- M1:  </a:t>
            </a:r>
            <a:endParaRPr lang="en-US" dirty="0"/>
          </a:p>
          <a:p>
            <a:pPr>
              <a:tabLst>
                <a:tab pos="233363" algn="l"/>
              </a:tabLst>
            </a:pPr>
            <a:r>
              <a:rPr lang="en-US" dirty="0"/>
              <a:t>	M2 = </a:t>
            </a:r>
            <a:r>
              <a:rPr lang="en-US" dirty="0" smtClean="0"/>
              <a:t>T21(M1)</a:t>
            </a:r>
          </a:p>
          <a:p>
            <a:pPr>
              <a:tabLst>
                <a:tab pos="233363" algn="l"/>
              </a:tabLst>
            </a:pPr>
            <a:r>
              <a:rPr lang="en-US" dirty="0"/>
              <a:t>Transform </a:t>
            </a:r>
            <a:r>
              <a:rPr lang="en-US" dirty="0" smtClean="0"/>
              <a:t>M5 &lt;- M1:  </a:t>
            </a:r>
            <a:endParaRPr lang="en-US" dirty="0"/>
          </a:p>
          <a:p>
            <a:pPr>
              <a:tabLst>
                <a:tab pos="233363" algn="l"/>
              </a:tabLst>
            </a:pPr>
            <a:r>
              <a:rPr lang="en-US" dirty="0"/>
              <a:t>	</a:t>
            </a:r>
            <a:r>
              <a:rPr lang="en-US" dirty="0" smtClean="0"/>
              <a:t>M5 </a:t>
            </a:r>
            <a:r>
              <a:rPr lang="en-US" dirty="0"/>
              <a:t>= </a:t>
            </a:r>
            <a:r>
              <a:rPr lang="en-US" dirty="0" smtClean="0"/>
              <a:t>T51(M1)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6086247" y="3187727"/>
            <a:ext cx="2295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33363" algn="l"/>
              </a:tabLst>
            </a:pPr>
            <a:r>
              <a:rPr lang="en-US" dirty="0"/>
              <a:t>Transform </a:t>
            </a:r>
            <a:r>
              <a:rPr lang="en-US" dirty="0" smtClean="0"/>
              <a:t>M2 &lt;- M1:  </a:t>
            </a:r>
            <a:endParaRPr lang="en-US" dirty="0"/>
          </a:p>
          <a:p>
            <a:pPr>
              <a:tabLst>
                <a:tab pos="233363" algn="l"/>
              </a:tabLst>
            </a:pPr>
            <a:r>
              <a:rPr lang="en-US" dirty="0"/>
              <a:t>	M2 = </a:t>
            </a:r>
            <a:r>
              <a:rPr lang="en-US" dirty="0" smtClean="0"/>
              <a:t>T2G(TG1(M1))</a:t>
            </a:r>
          </a:p>
          <a:p>
            <a:pPr>
              <a:tabLst>
                <a:tab pos="233363" algn="l"/>
              </a:tabLst>
            </a:pPr>
            <a:r>
              <a:rPr lang="en-US" dirty="0"/>
              <a:t>Transform </a:t>
            </a:r>
            <a:r>
              <a:rPr lang="en-US" dirty="0" smtClean="0"/>
              <a:t>M5 &lt;- M1:  </a:t>
            </a:r>
            <a:endParaRPr lang="en-US" dirty="0"/>
          </a:p>
          <a:p>
            <a:pPr>
              <a:tabLst>
                <a:tab pos="233363" algn="l"/>
              </a:tabLst>
            </a:pPr>
            <a:r>
              <a:rPr lang="en-US" dirty="0"/>
              <a:t>	</a:t>
            </a:r>
            <a:r>
              <a:rPr lang="en-US" dirty="0" smtClean="0"/>
              <a:t>M5 </a:t>
            </a:r>
            <a:r>
              <a:rPr lang="en-US" dirty="0"/>
              <a:t>= </a:t>
            </a:r>
            <a:r>
              <a:rPr lang="en-US" dirty="0" smtClean="0"/>
              <a:t>T5G(TG1(M1))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5925757" y="4915275"/>
            <a:ext cx="3111237" cy="1200329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>
              <a:tabLst>
                <a:tab pos="233363" algn="l"/>
              </a:tabLst>
            </a:pPr>
            <a:r>
              <a:rPr lang="en-US" dirty="0"/>
              <a:t>Transform </a:t>
            </a:r>
            <a:r>
              <a:rPr lang="en-US" dirty="0" smtClean="0"/>
              <a:t>M2 &lt;- M1:  </a:t>
            </a:r>
            <a:endParaRPr lang="en-US" dirty="0"/>
          </a:p>
          <a:p>
            <a:pPr>
              <a:tabLst>
                <a:tab pos="233363" algn="l"/>
              </a:tabLst>
            </a:pPr>
            <a:r>
              <a:rPr lang="en-US" dirty="0"/>
              <a:t>	M2 = </a:t>
            </a:r>
            <a:r>
              <a:rPr lang="en-US" dirty="0" smtClean="0"/>
              <a:t>T21(M1))</a:t>
            </a:r>
          </a:p>
          <a:p>
            <a:pPr>
              <a:tabLst>
                <a:tab pos="233363" algn="l"/>
              </a:tabLst>
            </a:pPr>
            <a:r>
              <a:rPr lang="en-US" dirty="0"/>
              <a:t>Transform </a:t>
            </a:r>
            <a:r>
              <a:rPr lang="en-US" dirty="0" smtClean="0"/>
              <a:t>M5 &lt;- M1:  </a:t>
            </a:r>
            <a:endParaRPr lang="en-US" dirty="0"/>
          </a:p>
          <a:p>
            <a:pPr>
              <a:tabLst>
                <a:tab pos="233363" algn="l"/>
              </a:tabLst>
            </a:pPr>
            <a:r>
              <a:rPr lang="en-US" dirty="0"/>
              <a:t>	</a:t>
            </a:r>
            <a:r>
              <a:rPr lang="en-US" dirty="0" smtClean="0"/>
              <a:t>M5 </a:t>
            </a:r>
            <a:r>
              <a:rPr lang="en-US" dirty="0"/>
              <a:t>= </a:t>
            </a:r>
            <a:r>
              <a:rPr lang="en-US" dirty="0" smtClean="0"/>
              <a:t>T54(T43(T32(T21(M1))))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196795" y="1045559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M#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9039" y="1094920"/>
            <a:ext cx="134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Message #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23825" y="6436252"/>
            <a:ext cx="8296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Distribution Statement “A” (Approved for Public Release, Distribution Unlimited)</a:t>
            </a:r>
          </a:p>
        </p:txBody>
      </p:sp>
    </p:spTree>
    <p:extLst>
      <p:ext uri="{BB962C8B-B14F-4D97-AF65-F5344CB8AC3E}">
        <p14:creationId xmlns:p14="http://schemas.microsoft.com/office/powerpoint/2010/main" val="28372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42" y="135802"/>
            <a:ext cx="7511358" cy="575398"/>
          </a:xfrm>
        </p:spPr>
        <p:txBody>
          <a:bodyPr/>
          <a:lstStyle/>
          <a:p>
            <a:r>
              <a:rPr lang="en-US" sz="2800" dirty="0"/>
              <a:t>Abstraction / Composition is </a:t>
            </a:r>
            <a:r>
              <a:rPr lang="en-US" sz="2800" dirty="0" smtClean="0"/>
              <a:t>the Computer Science Approach </a:t>
            </a:r>
            <a:r>
              <a:rPr lang="en-US" sz="2800" dirty="0"/>
              <a:t>to Managing </a:t>
            </a:r>
            <a:r>
              <a:rPr lang="en-US" sz="2800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42" y="1194120"/>
            <a:ext cx="8926716" cy="4980344"/>
          </a:xfrm>
        </p:spPr>
        <p:txBody>
          <a:bodyPr/>
          <a:lstStyle/>
          <a:p>
            <a:r>
              <a:rPr lang="en-US" sz="2000" dirty="0" smtClean="0"/>
              <a:t>If Abstraction Holds, System Functions Can Be Reasoned Over Compositionally</a:t>
            </a:r>
          </a:p>
          <a:p>
            <a:pPr lvl="1"/>
            <a:r>
              <a:rPr lang="en-US" sz="1800" dirty="0" smtClean="0"/>
              <a:t>Allows for scalable engineering, testing and development</a:t>
            </a:r>
          </a:p>
          <a:p>
            <a:pPr lvl="1"/>
            <a:r>
              <a:rPr lang="en-US" sz="1800" dirty="0" smtClean="0"/>
              <a:t>Allows for fault tolerant cascades of resilient methods</a:t>
            </a:r>
          </a:p>
          <a:p>
            <a:pPr lvl="1"/>
            <a:r>
              <a:rPr lang="en-US" sz="1800" dirty="0" smtClean="0"/>
              <a:t>Allows for predictable development (budget, schedule, etc.)</a:t>
            </a:r>
          </a:p>
          <a:p>
            <a:r>
              <a:rPr lang="en-US" sz="2000" dirty="0" smtClean="0"/>
              <a:t>Interfaces </a:t>
            </a:r>
            <a:r>
              <a:rPr lang="en-US" sz="2000" dirty="0" smtClean="0"/>
              <a:t>are Simple Compared To </a:t>
            </a:r>
            <a:r>
              <a:rPr lang="en-US" sz="2000" dirty="0"/>
              <a:t>&amp;</a:t>
            </a:r>
            <a:r>
              <a:rPr lang="en-US" sz="2000" dirty="0" smtClean="0"/>
              <a:t> Invariant Over Underlying Implementations</a:t>
            </a:r>
          </a:p>
          <a:p>
            <a:pPr lvl="1"/>
            <a:r>
              <a:rPr lang="en-US" sz="1800" dirty="0" smtClean="0"/>
              <a:t>Abstractions practically hold only over a narrow range of environmental conditions – abstraction doesn’t work across a wide range of applications</a:t>
            </a:r>
          </a:p>
          <a:p>
            <a:pPr lvl="1"/>
            <a:r>
              <a:rPr lang="en-US" sz="1800" dirty="0" smtClean="0"/>
              <a:t>Abstractions </a:t>
            </a:r>
            <a:r>
              <a:rPr lang="en-US" sz="1800" dirty="0" smtClean="0"/>
              <a:t>practically hold due to wild overprovisioning of resources – </a:t>
            </a:r>
            <a:br>
              <a:rPr lang="en-US" sz="1800" dirty="0" smtClean="0"/>
            </a:br>
            <a:r>
              <a:rPr lang="en-US" sz="1800" dirty="0" smtClean="0"/>
              <a:t>abstraction doesn’t work well in SWAP </a:t>
            </a:r>
            <a:r>
              <a:rPr lang="en-US" sz="1800" dirty="0" smtClean="0"/>
              <a:t>(Size, Weight and Power) limited cases </a:t>
            </a:r>
            <a:endParaRPr lang="en-US" sz="1800" dirty="0" smtClean="0"/>
          </a:p>
          <a:p>
            <a:r>
              <a:rPr lang="en-US" sz="2000" dirty="0" smtClean="0"/>
              <a:t>More </a:t>
            </a:r>
            <a:r>
              <a:rPr lang="en-US" sz="2000" dirty="0" smtClean="0"/>
              <a:t>Complex Interfaces Allows for More Resilient Abstractions, </a:t>
            </a:r>
            <a:br>
              <a:rPr lang="en-US" sz="2000" dirty="0" smtClean="0"/>
            </a:br>
            <a:r>
              <a:rPr lang="en-US" sz="2000" dirty="0" smtClean="0"/>
              <a:t>but Increases the Complexity of Composition</a:t>
            </a:r>
          </a:p>
          <a:p>
            <a:pPr lvl="1"/>
            <a:r>
              <a:rPr lang="en-US" sz="1800" dirty="0" smtClean="0"/>
              <a:t>Deep Specification allows for formal analysis</a:t>
            </a:r>
          </a:p>
          <a:p>
            <a:pPr lvl="1"/>
            <a:r>
              <a:rPr lang="en-US" sz="1800" dirty="0" smtClean="0"/>
              <a:t>Exposing more internal implementation details allows for more optimization</a:t>
            </a:r>
          </a:p>
          <a:p>
            <a:pPr lvl="1"/>
            <a:r>
              <a:rPr lang="en-US" sz="1800" dirty="0" smtClean="0"/>
              <a:t>Exposing more environmental conditions allows for more robustness</a:t>
            </a:r>
          </a:p>
          <a:p>
            <a:r>
              <a:rPr lang="en-US" sz="2000" dirty="0" smtClean="0">
                <a:solidFill>
                  <a:srgbClr val="3333FF"/>
                </a:solidFill>
              </a:rPr>
              <a:t>Is There </a:t>
            </a:r>
            <a:r>
              <a:rPr lang="en-US" sz="2000" dirty="0">
                <a:solidFill>
                  <a:srgbClr val="3333FF"/>
                </a:solidFill>
              </a:rPr>
              <a:t>A</a:t>
            </a:r>
            <a:r>
              <a:rPr lang="en-US" sz="2000" dirty="0" smtClean="0">
                <a:solidFill>
                  <a:srgbClr val="3333FF"/>
                </a:solidFill>
              </a:rPr>
              <a:t>nother Approach for Achieving Resilient &amp; Efficient Compositionality?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7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502" y="107004"/>
            <a:ext cx="7415498" cy="654996"/>
          </a:xfrm>
        </p:spPr>
        <p:txBody>
          <a:bodyPr/>
          <a:lstStyle/>
          <a:p>
            <a:r>
              <a:rPr lang="en-US" sz="2800" dirty="0" smtClean="0"/>
              <a:t>Key Innovation: </a:t>
            </a:r>
            <a:br>
              <a:rPr lang="en-US" sz="2800" dirty="0" smtClean="0"/>
            </a:br>
            <a:r>
              <a:rPr lang="en-US" sz="2800" dirty="0" smtClean="0"/>
              <a:t>Field and Transform Graph (FTG)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77" y="1257342"/>
            <a:ext cx="8647668" cy="4846359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Fields are Nodes in the Graph and Contain: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A set of subfields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(which are defined by other nodes in the graph)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A set of properties (mathematically precise specification of node properties)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Note: All node information is defined locally, no coordination required!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Nodes are </a:t>
            </a:r>
            <a:r>
              <a:rPr lang="en-US" sz="2400" dirty="0">
                <a:solidFill>
                  <a:prstClr val="black"/>
                </a:solidFill>
              </a:rPr>
              <a:t>C</a:t>
            </a:r>
            <a:r>
              <a:rPr lang="en-US" sz="2400" dirty="0" smtClean="0">
                <a:solidFill>
                  <a:prstClr val="black"/>
                </a:solidFill>
              </a:rPr>
              <a:t>onnected by Links </a:t>
            </a:r>
            <a:r>
              <a:rPr lang="en-US" sz="2400" dirty="0">
                <a:solidFill>
                  <a:prstClr val="black"/>
                </a:solidFill>
              </a:rPr>
              <a:t>T</a:t>
            </a:r>
            <a:r>
              <a:rPr lang="en-US" sz="2400" dirty="0" smtClean="0">
                <a:solidFill>
                  <a:prstClr val="black"/>
                </a:solidFill>
              </a:rPr>
              <a:t>hat </a:t>
            </a:r>
            <a:r>
              <a:rPr lang="en-US" sz="2400" dirty="0">
                <a:solidFill>
                  <a:prstClr val="black"/>
                </a:solidFill>
              </a:rPr>
              <a:t>D</a:t>
            </a:r>
            <a:r>
              <a:rPr lang="en-US" sz="2400" dirty="0" smtClean="0">
                <a:solidFill>
                  <a:prstClr val="black"/>
                </a:solidFill>
              </a:rPr>
              <a:t>efine the Transform from </a:t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>Source to Destination </a:t>
            </a:r>
            <a:r>
              <a:rPr lang="en-US" sz="2400" dirty="0">
                <a:solidFill>
                  <a:prstClr val="black"/>
                </a:solidFill>
              </a:rPr>
              <a:t>N</a:t>
            </a:r>
            <a:r>
              <a:rPr lang="en-US" sz="2400" dirty="0" smtClean="0">
                <a:solidFill>
                  <a:prstClr val="black"/>
                </a:solidFill>
              </a:rPr>
              <a:t>odes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Each link requires a pair wise human coordination between the </a:t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source and destination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Transforms Expressed in a Domain Specific Language Built for this Purpose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Graph </a:t>
            </a:r>
            <a:r>
              <a:rPr lang="en-US" sz="2000" dirty="0" smtClean="0">
                <a:solidFill>
                  <a:prstClr val="black"/>
                </a:solidFill>
              </a:rPr>
              <a:t>algorithms </a:t>
            </a:r>
            <a:r>
              <a:rPr lang="en-US" sz="2000" dirty="0">
                <a:solidFill>
                  <a:prstClr val="black"/>
                </a:solidFill>
              </a:rPr>
              <a:t>determine </a:t>
            </a:r>
            <a:r>
              <a:rPr lang="en-US" sz="2000" dirty="0" smtClean="0">
                <a:solidFill>
                  <a:prstClr val="black"/>
                </a:solidFill>
              </a:rPr>
              <a:t>a composition of transforms (path through </a:t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the FTG) that produce the destination message given a source message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No Global Coordination Required to Update or Evolve Data in </a:t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>the FTG</a:t>
            </a:r>
          </a:p>
          <a:p>
            <a:endParaRPr lang="en-US" sz="2400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3825" y="6436252"/>
            <a:ext cx="8296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Distribution Statement “A” (Approved for Public Release, Distribution Unlimited)</a:t>
            </a:r>
          </a:p>
        </p:txBody>
      </p:sp>
    </p:spTree>
    <p:extLst>
      <p:ext uri="{BB962C8B-B14F-4D97-AF65-F5344CB8AC3E}">
        <p14:creationId xmlns:p14="http://schemas.microsoft.com/office/powerpoint/2010/main" val="118534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" y="87549"/>
            <a:ext cx="5690681" cy="674451"/>
          </a:xfrm>
        </p:spPr>
        <p:txBody>
          <a:bodyPr/>
          <a:lstStyle/>
          <a:p>
            <a:r>
              <a:rPr lang="en-US" sz="2800" dirty="0" smtClean="0"/>
              <a:t>Handling Packed Representations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4825" y="1078153"/>
            <a:ext cx="8861898" cy="3754768"/>
          </a:xfrm>
        </p:spPr>
        <p:txBody>
          <a:bodyPr/>
          <a:lstStyle/>
          <a:p>
            <a:r>
              <a:rPr lang="en-US" sz="2000" dirty="0" smtClean="0"/>
              <a:t>Many real systems mix their interface definition with their implementation</a:t>
            </a:r>
          </a:p>
          <a:p>
            <a:pPr lvl="1"/>
            <a:r>
              <a:rPr lang="en-US" sz="1800" dirty="0" smtClean="0"/>
              <a:t>Result is a serialized (Packed) form of the interface that can represent multiple different interface messages (e.g., STANAG 4607) with descriptor words for run time resolution</a:t>
            </a:r>
          </a:p>
          <a:p>
            <a:pPr lvl="1"/>
            <a:r>
              <a:rPr lang="en-US" sz="1800" dirty="0" smtClean="0"/>
              <a:t>Packed </a:t>
            </a:r>
            <a:r>
              <a:rPr lang="en-US" sz="1800" dirty="0"/>
              <a:t>messages are often used </a:t>
            </a:r>
            <a:r>
              <a:rPr lang="en-US" sz="1800" dirty="0" smtClean="0"/>
              <a:t>for run-time efficiency - they </a:t>
            </a:r>
            <a:r>
              <a:rPr lang="en-US" sz="1800" dirty="0"/>
              <a:t>tend to be </a:t>
            </a:r>
            <a:r>
              <a:rPr lang="en-US" sz="1800" dirty="0" smtClean="0"/>
              <a:t>the big / high </a:t>
            </a:r>
            <a:r>
              <a:rPr lang="en-US" sz="1800" dirty="0"/>
              <a:t>rate messages in the system</a:t>
            </a:r>
            <a:r>
              <a:rPr lang="en-US" sz="1800" dirty="0" smtClean="0"/>
              <a:t>. So don’t want to unpack if not necessary</a:t>
            </a:r>
          </a:p>
          <a:p>
            <a:r>
              <a:rPr lang="en-US" sz="2000" dirty="0" smtClean="0"/>
              <a:t>Mirrored Unpacked Nodes Provide an Effective and Efficient Solution</a:t>
            </a:r>
          </a:p>
          <a:p>
            <a:pPr lvl="1"/>
            <a:r>
              <a:rPr lang="en-US" sz="1800" dirty="0" smtClean="0"/>
              <a:t>Create a Second Unpacked Node that Contains a Structured Version of the Interface</a:t>
            </a:r>
          </a:p>
          <a:p>
            <a:pPr lvl="1"/>
            <a:r>
              <a:rPr lang="en-US" sz="1800" dirty="0" smtClean="0"/>
              <a:t>Create Transforms between the Unpacked and Packed Nodes</a:t>
            </a:r>
          </a:p>
          <a:p>
            <a:pPr lvl="1"/>
            <a:r>
              <a:rPr lang="en-US" sz="1800" dirty="0" smtClean="0"/>
              <a:t>Interact with other Interfaces via their Unpacked Representations</a:t>
            </a:r>
          </a:p>
          <a:p>
            <a:pPr lvl="1"/>
            <a:r>
              <a:rPr lang="en-US" sz="1800" dirty="0" smtClean="0"/>
              <a:t>Auto-generate the Desired (high performance) Packed-to-Packed Transforms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68747" y="5687437"/>
            <a:ext cx="1783407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Unpacked Msg1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68747" y="4857235"/>
            <a:ext cx="1783407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Packed Msg1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956569" y="5687437"/>
            <a:ext cx="1783407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Unpacked Msg2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956569" y="4857235"/>
            <a:ext cx="1783407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Packed Msg2</a:t>
            </a:r>
          </a:p>
        </p:txBody>
      </p:sp>
      <p:cxnSp>
        <p:nvCxnSpPr>
          <p:cNvPr id="11" name="Straight Arrow Connector 10"/>
          <p:cNvCxnSpPr>
            <a:stCxn id="7" idx="2"/>
            <a:endCxn id="6" idx="0"/>
          </p:cNvCxnSpPr>
          <p:nvPr/>
        </p:nvCxnSpPr>
        <p:spPr>
          <a:xfrm>
            <a:off x="2960451" y="5314435"/>
            <a:ext cx="0" cy="373002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  <a:endCxn id="6" idx="3"/>
          </p:cNvCxnSpPr>
          <p:nvPr/>
        </p:nvCxnSpPr>
        <p:spPr>
          <a:xfrm flipH="1">
            <a:off x="3852154" y="5916037"/>
            <a:ext cx="2104415" cy="0"/>
          </a:xfrm>
          <a:prstGeom prst="straightConnector1">
            <a:avLst/>
          </a:prstGeom>
          <a:ln w="19050">
            <a:solidFill>
              <a:srgbClr val="3333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  <a:endCxn id="8" idx="0"/>
          </p:cNvCxnSpPr>
          <p:nvPr/>
        </p:nvCxnSpPr>
        <p:spPr>
          <a:xfrm>
            <a:off x="6848273" y="5314435"/>
            <a:ext cx="0" cy="373002"/>
          </a:xfrm>
          <a:prstGeom prst="straightConnector1">
            <a:avLst/>
          </a:prstGeom>
          <a:ln w="19050"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3"/>
          </p:cNvCxnSpPr>
          <p:nvPr/>
        </p:nvCxnSpPr>
        <p:spPr>
          <a:xfrm flipH="1">
            <a:off x="3852154" y="5085835"/>
            <a:ext cx="705252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557406" y="5085835"/>
            <a:ext cx="705251" cy="0"/>
          </a:xfrm>
          <a:prstGeom prst="straightConnector1">
            <a:avLst/>
          </a:prstGeom>
          <a:ln w="19050">
            <a:solidFill>
              <a:srgbClr val="3333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252929" y="5085835"/>
            <a:ext cx="705251" cy="0"/>
          </a:xfrm>
          <a:prstGeom prst="straightConnector1">
            <a:avLst/>
          </a:prstGeom>
          <a:ln w="19050"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114810" y="4616520"/>
            <a:ext cx="18709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US" dirty="0" smtClean="0"/>
              <a:t>Auto-generated Transform Chain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123825" y="6436252"/>
            <a:ext cx="8296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Distribution Statement “A” (Approved for Public Release, Distribution Unlimited)</a:t>
            </a:r>
          </a:p>
        </p:txBody>
      </p:sp>
    </p:spTree>
    <p:extLst>
      <p:ext uri="{BB962C8B-B14F-4D97-AF65-F5344CB8AC3E}">
        <p14:creationId xmlns:p14="http://schemas.microsoft.com/office/powerpoint/2010/main" val="177869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87" y="0"/>
            <a:ext cx="7483813" cy="762000"/>
          </a:xfrm>
        </p:spPr>
        <p:txBody>
          <a:bodyPr/>
          <a:lstStyle/>
          <a:p>
            <a:r>
              <a:rPr lang="en-US" sz="2800" dirty="0" smtClean="0"/>
              <a:t>Optimized Performance:</a:t>
            </a:r>
            <a:br>
              <a:rPr lang="en-US" sz="2800" dirty="0" smtClean="0"/>
            </a:br>
            <a:r>
              <a:rPr lang="en-US" sz="2000" dirty="0" smtClean="0"/>
              <a:t>[Packed </a:t>
            </a:r>
            <a:r>
              <a:rPr lang="en-US" sz="2000" dirty="0"/>
              <a:t>→ Unpacked → Unpacked → </a:t>
            </a:r>
            <a:r>
              <a:rPr lang="en-US" sz="2000" dirty="0" smtClean="0"/>
              <a:t>Packed</a:t>
            </a:r>
            <a:r>
              <a:rPr lang="en-US" sz="2000" dirty="0"/>
              <a:t>] vs. [Packed → Packed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845879"/>
              </p:ext>
            </p:extLst>
          </p:nvPr>
        </p:nvGraphicFramePr>
        <p:xfrm>
          <a:off x="243191" y="1161817"/>
          <a:ext cx="8520729" cy="4301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17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79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26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33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67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825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54682">
                <a:tc rowSpan="2">
                  <a:txBody>
                    <a:bodyPr/>
                    <a:lstStyle/>
                    <a:p>
                      <a:pPr algn="l"/>
                      <a:r>
                        <a:rPr lang="en-US" dirty="0"/>
                        <a:t>Connection</a:t>
                      </a:r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PUUP</a:t>
                      </a:r>
                    </a:p>
                    <a:p>
                      <a:pPr algn="ctr"/>
                      <a:r>
                        <a:rPr lang="en-US" dirty="0" smtClean="0"/>
                        <a:t>vs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PP 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</a:t>
                      </a:r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59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Speed</a:t>
                      </a:r>
                    </a:p>
                    <a:p>
                      <a:pPr algn="ctr"/>
                      <a:r>
                        <a:rPr lang="en-US" dirty="0" smtClean="0"/>
                        <a:t>Mbps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Latency</a:t>
                      </a:r>
                    </a:p>
                    <a:p>
                      <a:pPr algn="ctr"/>
                      <a:r>
                        <a:rPr lang="en-US" dirty="0" err="1" smtClean="0"/>
                        <a:t>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Speed Mbps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Latency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1973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 -&gt; T1 (No Transform)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3000±35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r>
                        <a:rPr lang="en-US" dirty="0" smtClean="0"/>
                        <a:t>±0.1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2889±52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  <a:r>
                        <a:rPr lang="en-US" dirty="0" smtClean="0"/>
                        <a:t>±0.1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1973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 -&gt; T1 (No Transform)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3005±18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  <a:r>
                        <a:rPr lang="en-US" dirty="0" smtClean="0"/>
                        <a:t>±0.1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2897±38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  <a:r>
                        <a:rPr lang="en-US" dirty="0" smtClean="0"/>
                        <a:t>±0.1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1973">
                <a:tc>
                  <a:txBody>
                    <a:bodyPr/>
                    <a:lstStyle/>
                    <a:p>
                      <a:r>
                        <a:rPr lang="en-US" dirty="0"/>
                        <a:t>R1 -&gt; T2 (Only</a:t>
                      </a:r>
                      <a:r>
                        <a:rPr lang="en-US" baseline="0" dirty="0"/>
                        <a:t> Change </a:t>
                      </a:r>
                      <a:r>
                        <a:rPr lang="en-US" baseline="0" dirty="0" smtClean="0"/>
                        <a:t>Time)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1972±18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r>
                        <a:rPr lang="en-US" dirty="0" smtClean="0"/>
                        <a:t>±0.1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2891±38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  <a:r>
                        <a:rPr lang="en-US" dirty="0" smtClean="0"/>
                        <a:t>±0.1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1973">
                <a:tc>
                  <a:txBody>
                    <a:bodyPr/>
                    <a:lstStyle/>
                    <a:p>
                      <a:r>
                        <a:rPr lang="en-US" dirty="0"/>
                        <a:t>R1 -&gt; T2 (Only</a:t>
                      </a:r>
                      <a:r>
                        <a:rPr lang="en-US" baseline="0" dirty="0"/>
                        <a:t> Change </a:t>
                      </a:r>
                      <a:r>
                        <a:rPr lang="en-US" baseline="0" dirty="0" smtClean="0"/>
                        <a:t>Time)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1967±22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  <a:r>
                        <a:rPr lang="en-US" dirty="0" smtClean="0"/>
                        <a:t>±0.1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2889±53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  <a:r>
                        <a:rPr lang="en-US" dirty="0" smtClean="0"/>
                        <a:t>±0.1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1973">
                <a:tc>
                  <a:txBody>
                    <a:bodyPr/>
                    <a:lstStyle/>
                    <a:p>
                      <a:r>
                        <a:rPr lang="en-US" dirty="0"/>
                        <a:t>R1 -&gt; T3 (Switch Order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Lat</a:t>
                      </a:r>
                      <a:r>
                        <a:rPr lang="en-US" baseline="0" dirty="0"/>
                        <a:t>, Lon)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1100±9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  <a:r>
                        <a:rPr lang="en-US" dirty="0" smtClean="0"/>
                        <a:t>±0.1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1035±32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r>
                        <a:rPr lang="en-US" dirty="0" smtClean="0"/>
                        <a:t>±0.1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1973">
                <a:tc>
                  <a:txBody>
                    <a:bodyPr/>
                    <a:lstStyle/>
                    <a:p>
                      <a:r>
                        <a:rPr lang="en-US" dirty="0"/>
                        <a:t>R1 -&gt; T3 (Switch Order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Lat</a:t>
                      </a:r>
                      <a:r>
                        <a:rPr lang="en-US" baseline="0" dirty="0"/>
                        <a:t>, Lon)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1058±9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r>
                        <a:rPr lang="en-US" dirty="0" smtClean="0"/>
                        <a:t>±0.1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1042±25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  <a:r>
                        <a:rPr lang="en-US" dirty="0" smtClean="0"/>
                        <a:t>±0.1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1973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 -&gt; T4 (Change All Fields)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685±5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</a:t>
                      </a:r>
                      <a:r>
                        <a:rPr lang="en-US" dirty="0" smtClean="0"/>
                        <a:t>±0.1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963±23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  <a:r>
                        <a:rPr lang="en-US" dirty="0" smtClean="0"/>
                        <a:t>±0.1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1973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 -&gt; T4 (Change All Fields)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755±7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  <a:r>
                        <a:rPr lang="en-US" dirty="0" smtClean="0"/>
                        <a:t>±0.1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898±21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  <a:r>
                        <a:rPr lang="en-US" dirty="0" smtClean="0"/>
                        <a:t>±0.05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7611" y="5550481"/>
            <a:ext cx="6332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interactions via localhost, so no network latencies are involved</a:t>
            </a:r>
          </a:p>
          <a:p>
            <a:r>
              <a:rPr lang="en-US" dirty="0" smtClean="0"/>
              <a:t>Data Gathered on a Standard Quad Core Workstation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23825" y="6436252"/>
            <a:ext cx="8296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Distribution Statement “A” (Approved for Public Release, Distribution Unlimited)</a:t>
            </a:r>
          </a:p>
        </p:txBody>
      </p:sp>
    </p:spTree>
    <p:extLst>
      <p:ext uri="{BB962C8B-B14F-4D97-AF65-F5344CB8AC3E}">
        <p14:creationId xmlns:p14="http://schemas.microsoft.com/office/powerpoint/2010/main" val="204983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Symmetries in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57299"/>
            <a:ext cx="8543925" cy="4906963"/>
          </a:xfrm>
        </p:spPr>
        <p:txBody>
          <a:bodyPr/>
          <a:lstStyle/>
          <a:p>
            <a:r>
              <a:rPr lang="en-US" sz="2400" dirty="0" smtClean="0"/>
              <a:t>Abstraction Has Been a Critical Technique for Managing Complexity in Software Systems</a:t>
            </a:r>
          </a:p>
          <a:p>
            <a:pPr lvl="1"/>
            <a:r>
              <a:rPr lang="en-US" sz="2000" dirty="0" smtClean="0"/>
              <a:t>But it has some limitations in its current form</a:t>
            </a:r>
          </a:p>
          <a:p>
            <a:pPr lvl="1"/>
            <a:r>
              <a:rPr lang="en-US" sz="2000" dirty="0" smtClean="0"/>
              <a:t>Hard to get optimized resilient solutions that have manageable complexity</a:t>
            </a:r>
          </a:p>
          <a:p>
            <a:r>
              <a:rPr lang="en-US" sz="2400" dirty="0" smtClean="0"/>
              <a:t>Symmetries Provides an Alternate Way to Manage Complexity</a:t>
            </a:r>
          </a:p>
          <a:p>
            <a:pPr lvl="1"/>
            <a:r>
              <a:rPr lang="en-US" sz="2000" dirty="0" smtClean="0"/>
              <a:t>Benefits of Abstraction (Static Symmetries)</a:t>
            </a:r>
          </a:p>
          <a:p>
            <a:pPr lvl="1"/>
            <a:r>
              <a:rPr lang="en-US" sz="2000" dirty="0" smtClean="0"/>
              <a:t>Unification with Control Theory (Dynamic Symmetries)</a:t>
            </a:r>
          </a:p>
          <a:p>
            <a:r>
              <a:rPr lang="en-US" sz="2400" dirty="0" smtClean="0"/>
              <a:t>Significant Benefits Seem Achievable</a:t>
            </a:r>
          </a:p>
          <a:p>
            <a:pPr lvl="1"/>
            <a:r>
              <a:rPr lang="en-US" sz="2000" dirty="0" smtClean="0"/>
              <a:t>Generating Interoperability without Common Interfaces</a:t>
            </a:r>
          </a:p>
          <a:p>
            <a:pPr lvl="1"/>
            <a:r>
              <a:rPr lang="en-US" sz="2000" dirty="0" smtClean="0"/>
              <a:t>Optimizations that Don’t Create Maintainability or Resiliency Issues</a:t>
            </a:r>
          </a:p>
          <a:p>
            <a:endParaRPr lang="en-US" sz="2400" dirty="0" smtClean="0"/>
          </a:p>
          <a:p>
            <a:pPr marL="0" indent="0" algn="ctr">
              <a:buNone/>
            </a:pPr>
            <a:r>
              <a:rPr lang="en-US" sz="3200" dirty="0" smtClean="0"/>
              <a:t>Questions?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0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48" y="117689"/>
            <a:ext cx="6916848" cy="762000"/>
          </a:xfrm>
        </p:spPr>
        <p:txBody>
          <a:bodyPr/>
          <a:lstStyle/>
          <a:p>
            <a:r>
              <a:rPr lang="en-US" dirty="0" smtClean="0"/>
              <a:t>We Will Heavily Borrow from the Concept of Symmetries in Physics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2630"/>
            <a:ext cx="8229600" cy="5003533"/>
          </a:xfrm>
        </p:spPr>
        <p:txBody>
          <a:bodyPr/>
          <a:lstStyle/>
          <a:p>
            <a:r>
              <a:rPr lang="en-US" sz="2000" dirty="0" smtClean="0"/>
              <a:t>What Do We Mean by Symmetry?</a:t>
            </a:r>
          </a:p>
          <a:p>
            <a:pPr lvl="1"/>
            <a:r>
              <a:rPr lang="en-US" sz="1800" dirty="0" smtClean="0"/>
              <a:t>Physicists define a symmetry of an action by its conserved quantity</a:t>
            </a:r>
          </a:p>
          <a:p>
            <a:pPr lvl="1"/>
            <a:r>
              <a:rPr lang="en-US" sz="1800" dirty="0" smtClean="0"/>
              <a:t>An action has a symmetry if there is a property of a state which remains unchanged by the action</a:t>
            </a:r>
          </a:p>
          <a:p>
            <a:pPr lvl="1"/>
            <a:r>
              <a:rPr lang="en-US" sz="1800" dirty="0" smtClean="0"/>
              <a:t>Lots of well known symmetries (mirror, space, time, energy, momentum, etc.)</a:t>
            </a:r>
          </a:p>
          <a:p>
            <a:pPr lvl="1"/>
            <a:r>
              <a:rPr lang="en-US" sz="1800" dirty="0" smtClean="0"/>
              <a:t>Direct relationships to mathematical groups and equivalence classes</a:t>
            </a:r>
            <a:endParaRPr lang="en-US" sz="2200" dirty="0" smtClean="0"/>
          </a:p>
          <a:p>
            <a:r>
              <a:rPr lang="en-US" sz="2000" dirty="0" err="1" smtClean="0"/>
              <a:t>Noether’s</a:t>
            </a:r>
            <a:r>
              <a:rPr lang="en-US" sz="2000" dirty="0" smtClean="0"/>
              <a:t> Theorem From Physics Provides a Useful Roadmap</a:t>
            </a:r>
          </a:p>
          <a:p>
            <a:pPr lvl="1"/>
            <a:r>
              <a:rPr lang="en-US" sz="1800" dirty="0" smtClean="0"/>
              <a:t>Simple Version:  Symmetries Imply Conserved Quantities, Conserved Quantities Imply Symmetries</a:t>
            </a:r>
          </a:p>
          <a:p>
            <a:pPr lvl="1"/>
            <a:r>
              <a:rPr lang="en-US" sz="1800" dirty="0" smtClean="0"/>
              <a:t>Use:  You don’t need to understand all the details – if you can identify a symmetry, then you can deduce a lot from the conserved quantities, even if you don’t know the underlying equations of motion</a:t>
            </a:r>
          </a:p>
          <a:p>
            <a:r>
              <a:rPr lang="en-US" sz="2000" dirty="0" smtClean="0"/>
              <a:t>The Next Few Slides Walk Through Some Examples To Get Everyone On The Same Page and Show the Relationship between Abstraction and Symmetry</a:t>
            </a:r>
          </a:p>
          <a:p>
            <a:pPr lvl="1"/>
            <a:r>
              <a:rPr lang="en-US" sz="2000" dirty="0" smtClean="0"/>
              <a:t>Conclusion: Abstraction is a form of Symmetry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62" y="198438"/>
            <a:ext cx="7233721" cy="563562"/>
          </a:xfrm>
        </p:spPr>
        <p:txBody>
          <a:bodyPr/>
          <a:lstStyle/>
          <a:p>
            <a:r>
              <a:rPr lang="en-US" dirty="0" smtClean="0"/>
              <a:t>How a Physicist “Sees” Bits (and Qubits)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7478"/>
            <a:ext cx="8229600" cy="928377"/>
          </a:xfrm>
        </p:spPr>
        <p:txBody>
          <a:bodyPr/>
          <a:lstStyle/>
          <a:p>
            <a:r>
              <a:rPr lang="en-US" sz="2000" dirty="0" smtClean="0"/>
              <a:t>A Single Two State System:</a:t>
            </a:r>
          </a:p>
          <a:p>
            <a:endParaRPr lang="en-US" sz="700" dirty="0" smtClean="0"/>
          </a:p>
          <a:p>
            <a:endParaRPr lang="en-US" sz="2000" dirty="0" smtClean="0"/>
          </a:p>
          <a:p>
            <a:r>
              <a:rPr lang="en-US" sz="2000" dirty="0" smtClean="0"/>
              <a:t>A Set of Bits is Defined by the </a:t>
            </a:r>
            <a:r>
              <a:rPr lang="en-US" sz="2000" dirty="0" err="1" smtClean="0"/>
              <a:t>Kronecker</a:t>
            </a:r>
            <a:r>
              <a:rPr lang="en-US" sz="2000" dirty="0" smtClean="0"/>
              <a:t> Product of their States: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67103" y="1195055"/>
                <a:ext cx="2430692" cy="5132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</m:d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103" y="1195055"/>
                <a:ext cx="2430692" cy="513217"/>
              </a:xfrm>
              <a:prstGeom prst="rect">
                <a:avLst/>
              </a:prstGeom>
              <a:blipFill rotWithShape="0">
                <a:blip r:embed="rId2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419662" y="4289074"/>
                <a:ext cx="1422896" cy="1020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𝑇𝑇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662" y="4289074"/>
                <a:ext cx="1422896" cy="10204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34299" y="4289074"/>
                <a:ext cx="1422896" cy="1020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𝑇𝐹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299" y="4289074"/>
                <a:ext cx="1422896" cy="102047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48937" y="4289074"/>
                <a:ext cx="1422896" cy="1020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𝐹𝑇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937" y="4289074"/>
                <a:ext cx="1422896" cy="102047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63575" y="4289074"/>
                <a:ext cx="1422896" cy="1020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𝐹𝐹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75" y="4289074"/>
                <a:ext cx="1422896" cy="102047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817348" y="2835139"/>
                <a:ext cx="5074738" cy="1020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⨂|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≝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𝐹𝐹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⨂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348" y="2835139"/>
                <a:ext cx="5074738" cy="102047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0878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62" y="198438"/>
            <a:ext cx="7233721" cy="563562"/>
          </a:xfrm>
        </p:spPr>
        <p:txBody>
          <a:bodyPr/>
          <a:lstStyle/>
          <a:p>
            <a:r>
              <a:rPr lang="en-US" dirty="0" smtClean="0"/>
              <a:t>How a Physicist “Sees” Operators on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2" y="1148017"/>
            <a:ext cx="8291056" cy="390080"/>
          </a:xfrm>
        </p:spPr>
        <p:txBody>
          <a:bodyPr/>
          <a:lstStyle/>
          <a:p>
            <a:r>
              <a:rPr lang="en-US" sz="2000" dirty="0" smtClean="0"/>
              <a:t>Consider Some Basic 1 Bit Operations: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005843" y="1509143"/>
                <a:ext cx="3592586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</m:rPr>
                              <a:rPr lang="en-US" dirty="0">
                                <a:sym typeface="Symbol" panose="05050102010706020507" pitchFamily="18" charset="2"/>
                              </a:rPr>
                              <m:t>=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 dirty="0">
                                          <a:latin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𝐼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=|</m:t>
                            </m:r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𝐼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=|</m:t>
                            </m:r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843" y="1509143"/>
                <a:ext cx="3592586" cy="5542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24536" y="3637972"/>
                <a:ext cx="4424288" cy="372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𝐶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sub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𝑇</m:t>
                          </m:r>
                        </m:sup>
                      </m:sSubSup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𝑁𝑜𝑡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    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US" baseline="30000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T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⨂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   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𝑋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 +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b="0" i="0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   </m:t>
                          </m:r>
                          <m:r>
                            <m:rPr>
                              <m:nor/>
                            </m:rPr>
                            <a:rPr lang="en-US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US" b="0" i="0" baseline="30000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F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⨂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    </m:t>
                          </m:r>
                          <m:r>
                            <m:rPr>
                              <m:nor/>
                            </m:rPr>
                            <a:rPr lang="en-US" dirty="0">
                              <a:sym typeface="Symbol" panose="05050102010706020507" pitchFamily="18" charset="2"/>
                            </a:rPr>
                            <m:t>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36" y="3637972"/>
                <a:ext cx="4424288" cy="372666"/>
              </a:xfrm>
              <a:prstGeom prst="rect">
                <a:avLst/>
              </a:prstGeom>
              <a:blipFill rotWithShape="0">
                <a:blip r:embed="rId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220941" y="4838021"/>
                <a:ext cx="5166927" cy="1112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m:rPr>
                        <m:nor/>
                      </m:rPr>
                      <a:rPr lang="en-US" dirty="0"/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941" y="4838021"/>
                <a:ext cx="5166927" cy="111280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671589" y="4916421"/>
            <a:ext cx="561315" cy="488887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88473" y="5403476"/>
            <a:ext cx="561315" cy="488887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319701" y="4914589"/>
                <a:ext cx="561315" cy="488887"/>
              </a:xfrm>
              <a:prstGeom prst="rect">
                <a:avLst/>
              </a:pr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X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701" y="4914589"/>
                <a:ext cx="561315" cy="488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63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907282" y="5421582"/>
                <a:ext cx="561315" cy="488887"/>
              </a:xfrm>
              <a:prstGeom prst="rect">
                <a:avLst/>
              </a:pr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I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282" y="5421582"/>
                <a:ext cx="561315" cy="488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63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907282" y="4914589"/>
                <a:ext cx="561315" cy="488887"/>
              </a:xfrm>
              <a:prstGeom prst="rect">
                <a:avLst/>
              </a:pr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7282" y="4914589"/>
                <a:ext cx="561315" cy="488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63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319700" y="5419749"/>
                <a:ext cx="561315" cy="488887"/>
              </a:xfrm>
              <a:prstGeom prst="rect">
                <a:avLst/>
              </a:pr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 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700" y="5419749"/>
                <a:ext cx="561315" cy="488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63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ontent Placeholder 2"/>
          <p:cNvSpPr txBox="1">
            <a:spLocks/>
          </p:cNvSpPr>
          <p:nvPr/>
        </p:nvSpPr>
        <p:spPr>
          <a:xfrm>
            <a:off x="213037" y="3003411"/>
            <a:ext cx="5254313" cy="407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0188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3363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588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Consider a Two Bit Conditional Not Operator: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427239" y="1481174"/>
                <a:ext cx="1252586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S</m:t>
                      </m:r>
                      <m:r>
                        <m:rPr>
                          <m:nor/>
                        </m:rPr>
                        <a:rPr lang="en-US" baseline="30000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T</m:t>
                      </m:r>
                      <m:r>
                        <m:rPr>
                          <m:nor/>
                        </m:rPr>
                        <a:rPr lang="en-US" dirty="0">
                          <a:sym typeface="Symbol" panose="05050102010706020507" pitchFamily="18" charset="2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7239" y="1481174"/>
                <a:ext cx="1252586" cy="55425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1913483" y="2131356"/>
                <a:ext cx="3834255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ym typeface="Symbol" panose="05050102010706020507" pitchFamily="18" charset="2"/>
                              </a:rPr>
                              <m:t>=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𝑋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=|</m:t>
                            </m:r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</m:d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=|</m:t>
                            </m:r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483" y="2131356"/>
                <a:ext cx="3834255" cy="55425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436764" y="2168211"/>
                <a:ext cx="1244571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S</m:t>
                      </m:r>
                      <m:r>
                        <m:rPr>
                          <m:nor/>
                        </m:rPr>
                        <a:rPr lang="en-US" b="0" i="0" baseline="30000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F</m:t>
                      </m:r>
                      <m:r>
                        <m:rPr>
                          <m:nor/>
                        </m:rPr>
                        <a:rPr lang="en-US" dirty="0" smtClean="0">
                          <a:sym typeface="Symbol" panose="05050102010706020507" pitchFamily="18" charset="2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6764" y="2168211"/>
                <a:ext cx="1244571" cy="55425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974665" y="1604149"/>
            <a:ext cx="972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Identity: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97344" y="2239206"/>
            <a:ext cx="5501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r">
              <a:spcBef>
                <a:spcPts val="1200"/>
              </a:spcBef>
              <a:spcAft>
                <a:spcPts val="1800"/>
              </a:spcAft>
            </a:pPr>
            <a:r>
              <a:rPr lang="en-US" sz="1600" dirty="0"/>
              <a:t>Not: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97212" y="1563692"/>
            <a:ext cx="11097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r">
              <a:spcBef>
                <a:spcPts val="1200"/>
              </a:spcBef>
              <a:spcAft>
                <a:spcPts val="1800"/>
              </a:spcAft>
            </a:pPr>
            <a:r>
              <a:rPr lang="en-US" sz="1600" dirty="0" err="1"/>
              <a:t>SelectTrue</a:t>
            </a:r>
            <a:r>
              <a:rPr lang="en-US" sz="1600" dirty="0"/>
              <a:t>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63877" y="2281791"/>
            <a:ext cx="12509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r">
              <a:spcBef>
                <a:spcPts val="1200"/>
              </a:spcBef>
              <a:spcAft>
                <a:spcPts val="1800"/>
              </a:spcAft>
            </a:pPr>
            <a:r>
              <a:rPr lang="en-US" sz="1600" dirty="0" err="1"/>
              <a:t>SelectFalse</a:t>
            </a:r>
            <a:r>
              <a:rPr lang="en-US" sz="1600" dirty="0"/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98429" y="3090845"/>
            <a:ext cx="2383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f bit1 == true</a:t>
            </a:r>
          </a:p>
          <a:p>
            <a:pPr>
              <a:tabLst>
                <a:tab pos="171450" algn="l"/>
              </a:tabLst>
            </a:pPr>
            <a:r>
              <a:rPr lang="en-US" dirty="0" smtClean="0">
                <a:latin typeface="Consolas" panose="020B0609020204030204" pitchFamily="49" charset="0"/>
              </a:rPr>
              <a:t>	bit2 = not(bit2)</a:t>
            </a:r>
          </a:p>
          <a:p>
            <a:r>
              <a:rPr lang="en-US" dirty="0">
                <a:latin typeface="Consolas" panose="020B0609020204030204" pitchFamily="49" charset="0"/>
              </a:rPr>
              <a:t>e</a:t>
            </a:r>
            <a:r>
              <a:rPr lang="en-US" dirty="0" smtClean="0">
                <a:latin typeface="Consolas" panose="020B0609020204030204" pitchFamily="49" charset="0"/>
              </a:rPr>
              <a:t>lse</a:t>
            </a:r>
          </a:p>
          <a:p>
            <a:pPr>
              <a:tabLst>
                <a:tab pos="171450" algn="l"/>
              </a:tabLst>
            </a:pPr>
            <a:r>
              <a:rPr lang="en-US" dirty="0" smtClean="0">
                <a:latin typeface="Consolas" panose="020B0609020204030204" pitchFamily="49" charset="0"/>
              </a:rPr>
              <a:t>	bit2 = bit2</a:t>
            </a:r>
            <a:endParaRPr lang="en-US" dirty="0"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365418" y="4045840"/>
                <a:ext cx="3845605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⨂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en-US" dirty="0"/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⨂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418" y="4045840"/>
                <a:ext cx="3845605" cy="55425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36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Simple Symmetries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54398"/>
                <a:ext cx="8229600" cy="4784675"/>
              </a:xfrm>
            </p:spPr>
            <p:txBody>
              <a:bodyPr/>
              <a:lstStyle/>
              <a:p>
                <a:r>
                  <a:rPr lang="en-US" sz="2400" dirty="0" smtClean="0"/>
                  <a:t>If the Environment Can Only Apply the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sym typeface="Symbol" panose="05050102010706020507" pitchFamily="18" charset="2"/>
                      </a:rPr>
                      <m:t></m:t>
                    </m:r>
                  </m:oMath>
                </a14:m>
                <a:r>
                  <a:rPr lang="en-US" sz="2400" dirty="0" smtClean="0"/>
                  <a:t> (identity) Operator</a:t>
                </a:r>
              </a:p>
              <a:p>
                <a:pPr lvl="1"/>
                <a:r>
                  <a:rPr lang="en-US" sz="2000" dirty="0" smtClean="0"/>
                  <a:t>The State doesn’t evolve under the action of the environment</a:t>
                </a:r>
              </a:p>
              <a:p>
                <a:pPr lvl="1"/>
                <a:r>
                  <a:rPr lang="en-US" sz="2000" dirty="0" smtClean="0"/>
                  <a:t>All physical bits are conserved – Computation is really easy because we can use our physical bits as our logical bits</a:t>
                </a:r>
              </a:p>
              <a:p>
                <a:pPr lvl="1"/>
                <a:r>
                  <a:rPr lang="en-US" sz="2000" dirty="0" smtClean="0"/>
                  <a:t>Note, This represents a perfect </a:t>
                </a:r>
                <a:r>
                  <a:rPr lang="en-US" sz="2000" dirty="0"/>
                  <a:t>a</a:t>
                </a:r>
                <a:r>
                  <a:rPr lang="en-US" sz="2000" dirty="0" smtClean="0"/>
                  <a:t>bstraction from the environment</a:t>
                </a:r>
              </a:p>
              <a:p>
                <a:r>
                  <a:rPr lang="en-US" sz="2400" dirty="0" smtClean="0"/>
                  <a:t>If the Environment Can Apply X (Not) Operator, but Only Rarely</a:t>
                </a:r>
              </a:p>
              <a:p>
                <a:pPr lvl="1"/>
                <a:r>
                  <a:rPr lang="en-US" sz="2000" dirty="0" smtClean="0"/>
                  <a:t>Symmetry is broken, but only weakly (because error event is rare).  </a:t>
                </a:r>
                <a:br>
                  <a:rPr lang="en-US" sz="2000" dirty="0" smtClean="0"/>
                </a:br>
                <a:r>
                  <a:rPr lang="en-US" sz="2000" dirty="0" smtClean="0"/>
                  <a:t>The State will pick up errors at a slow rate</a:t>
                </a:r>
              </a:p>
              <a:p>
                <a:pPr lvl="1"/>
                <a:r>
                  <a:rPr lang="en-US" sz="2000" dirty="0" smtClean="0"/>
                  <a:t>Computation is harder now – Can’t use the physical bits as our logical bits</a:t>
                </a:r>
              </a:p>
              <a:p>
                <a:pPr lvl="1"/>
                <a:r>
                  <a:rPr lang="en-US" sz="2000" dirty="0" smtClean="0"/>
                  <a:t>Can We Restore the Symmetry Dynamically?  </a:t>
                </a:r>
              </a:p>
              <a:p>
                <a:pPr lvl="2"/>
                <a:r>
                  <a:rPr lang="en-US" sz="1800" dirty="0" smtClean="0"/>
                  <a:t>Yes, via Error Correction</a:t>
                </a:r>
              </a:p>
              <a:p>
                <a:pPr lvl="2"/>
                <a:r>
                  <a:rPr lang="en-US" sz="1800" dirty="0" smtClean="0"/>
                  <a:t>With Error Correction, the abstraction is re-established as the effect of the environment is shifted to bits that we don’t see…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54398"/>
                <a:ext cx="8229600" cy="4784675"/>
              </a:xfrm>
              <a:blipFill rotWithShape="0">
                <a:blip r:embed="rId2"/>
                <a:stretch>
                  <a:fillRect l="-963" t="-1019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12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83" y="56147"/>
            <a:ext cx="7402717" cy="851685"/>
          </a:xfrm>
        </p:spPr>
        <p:txBody>
          <a:bodyPr/>
          <a:lstStyle/>
          <a:p>
            <a:r>
              <a:rPr lang="en-US" dirty="0" smtClean="0"/>
              <a:t>Normal View of Error Correction – </a:t>
            </a:r>
            <a:br>
              <a:rPr lang="en-US" dirty="0" smtClean="0"/>
            </a:br>
            <a:r>
              <a:rPr lang="en-US" dirty="0" smtClean="0"/>
              <a:t>Change the State at Each Step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1022" y="2171699"/>
                <a:ext cx="8632478" cy="4181475"/>
              </a:xfrm>
            </p:spPr>
            <p:txBody>
              <a:bodyPr/>
              <a:lstStyle/>
              <a:p>
                <a:r>
                  <a:rPr lang="en-US" sz="2200" dirty="0" smtClean="0"/>
                  <a:t>Consider the Action of Simple 3 Bit Hamming Code </a:t>
                </a:r>
                <a:br>
                  <a:rPr lang="en-US" sz="2200" dirty="0" smtClean="0"/>
                </a:br>
                <a:r>
                  <a:rPr lang="en-US" sz="2200" dirty="0" smtClean="0"/>
                  <a:t>(</a:t>
                </a:r>
                <a:r>
                  <a:rPr lang="en-US" sz="2200" dirty="0"/>
                  <a:t>Triply Redundant Coding with Majority Vote</a:t>
                </a:r>
                <a:r>
                  <a:rPr lang="en-US" sz="2200" dirty="0" smtClean="0"/>
                  <a:t>)</a:t>
                </a:r>
              </a:p>
              <a:p>
                <a:pPr lvl="1"/>
                <a:r>
                  <a:rPr lang="en-US" sz="1800" dirty="0" smtClean="0"/>
                  <a:t>Starting State:  1 Bit of Data and 2 Auxiliary Bits (both initialized to Zero to Start)</a:t>
                </a:r>
              </a:p>
              <a:p>
                <a:pPr lvl="2"/>
                <a:r>
                  <a:rPr lang="en-US" sz="1800" dirty="0" smtClean="0"/>
                  <a:t>True: 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sz="1800" dirty="0" smtClean="0"/>
              </a:p>
              <a:p>
                <a:pPr lvl="2"/>
                <a:r>
                  <a:rPr lang="en-US" sz="1800" dirty="0" smtClean="0"/>
                  <a:t>False: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sz="1800" dirty="0" smtClean="0"/>
              </a:p>
              <a:p>
                <a:pPr lvl="1"/>
                <a:r>
                  <a:rPr lang="en-US" sz="1800" dirty="0" smtClean="0"/>
                  <a:t>Encoder</a:t>
                </a:r>
                <a:r>
                  <a:rPr lang="en-US" sz="1800" dirty="0"/>
                  <a:t>: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𝐶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  <m:sup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𝑇</m:t>
                        </m:r>
                      </m:sup>
                    </m:sSubSup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𝑁𝑜𝑡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𝑁𝑜𝑡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b>
                    </m:sSub>
                    <m:r>
                      <a:rPr lang="en-US" sz="18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𝑆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  <m:sup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𝑇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𝑋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𝑋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b>
                    </m:sSub>
                    <m:r>
                      <a:rPr lang="en-US" sz="18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sSubSup>
                      <m:sSubSupPr>
                        <m:ctrlP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𝑆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  <m:sup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𝐹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1800" dirty="0">
                            <a:sym typeface="Symbol" panose="05050102010706020507" pitchFamily="18" charset="2"/>
                          </a:rPr>
                          <m:t>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1800" dirty="0">
                            <a:sym typeface="Symbol" panose="05050102010706020507" pitchFamily="18" charset="2"/>
                          </a:rPr>
                          <m:t>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b>
                    </m:sSub>
                  </m:oMath>
                </a14:m>
                <a:endParaRPr lang="en-US" sz="1800" dirty="0" smtClean="0"/>
              </a:p>
              <a:p>
                <a:pPr lvl="1"/>
                <a:r>
                  <a:rPr lang="en-US" sz="1800" dirty="0" smtClean="0"/>
                  <a:t>Environmental Noise: Flip at most 1 Bit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dirty="0">
                        <a:sym typeface="Symbol" panose="05050102010706020507" pitchFamily="18" charset="2"/>
                      </a:rPr>
                      <m:t>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sz="1800" dirty="0">
                        <a:sym typeface="Symbol" panose="05050102010706020507" pitchFamily="18" charset="2"/>
                      </a:rPr>
                      <m:t>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sz="1800" dirty="0">
                        <a:sym typeface="Symbol" panose="05050102010706020507" pitchFamily="18" charset="2"/>
                      </a:rPr>
                      <m:t></m:t>
                    </m:r>
                  </m:oMath>
                </a14:m>
                <a:r>
                  <a:rPr lang="en-US" sz="1800" dirty="0" smtClean="0"/>
                  <a:t>  : Flip No Bits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X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sz="1800" dirty="0">
                        <a:sym typeface="Symbol" panose="05050102010706020507" pitchFamily="18" charset="2"/>
                      </a:rPr>
                      <m:t>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sz="1800" dirty="0">
                        <a:sym typeface="Symbol" panose="05050102010706020507" pitchFamily="18" charset="2"/>
                      </a:rPr>
                      <m:t></m:t>
                    </m:r>
                  </m:oMath>
                </a14:m>
                <a:r>
                  <a:rPr lang="en-US" sz="1800" dirty="0" smtClean="0"/>
                  <a:t> : Flip First Bit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dirty="0">
                        <a:sym typeface="Symbol" panose="05050102010706020507" pitchFamily="18" charset="2"/>
                      </a:rPr>
                      <m:t>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sz="1800" dirty="0">
                        <a:sym typeface="Symbol" panose="05050102010706020507" pitchFamily="18" charset="2"/>
                      </a:rPr>
                      <m:t></m:t>
                    </m:r>
                    <m:r>
                      <m:rPr>
                        <m:nor/>
                      </m:rPr>
                      <a:rPr lang="en-US" sz="1800" b="0" i="0" dirty="0" smtClean="0"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sz="1800" dirty="0" smtClean="0"/>
                  <a:t>: Flip Second Bit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dirty="0" smtClean="0">
                        <a:sym typeface="Symbol" panose="05050102010706020507" pitchFamily="18" charset="2"/>
                      </a:rPr>
                      <m:t>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sz="1800" dirty="0">
                        <a:sym typeface="Symbol" panose="05050102010706020507" pitchFamily="18" charset="2"/>
                      </a:rPr>
                      <m:t>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sz="1800" dirty="0" smtClean="0"/>
                  <a:t> : Flip Third Bit</a:t>
                </a:r>
              </a:p>
              <a:p>
                <a:pPr lvl="1"/>
                <a:r>
                  <a:rPr lang="en-US" sz="1800" dirty="0" smtClean="0"/>
                  <a:t>Decoder</a:t>
                </a:r>
                <a:r>
                  <a:rPr lang="en-US" sz="1800" dirty="0"/>
                  <a:t>: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sz="1800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sz="1800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𝑁𝑜𝑡</m:t>
                                </m:r>
                              </m:e>
                              <m:sub>
                                <m:r>
                                  <a:rPr lang="en-US" sz="1800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  <m:sup>
                            <m: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  <m:sup>
                            <m: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</m:e>
                    </m:d>
                    <m:r>
                      <a:rPr lang="en-US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∙</m:t>
                    </m:r>
                    <m:d>
                      <m:dPr>
                        <m:ctrlPr>
                          <a:rPr lang="en-US" sz="1800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>
                          <m:sSubPr>
                            <m:ctrlP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sz="1800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/>
                  <a:t> (note, right most operation applies first)</a:t>
                </a:r>
              </a:p>
              <a:p>
                <a:pPr lvl="1"/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1022" y="2171699"/>
                <a:ext cx="8632478" cy="4181475"/>
              </a:xfrm>
              <a:blipFill rotWithShape="0">
                <a:blip r:embed="rId2"/>
                <a:stretch>
                  <a:fillRect l="-847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4" name="Picture 23"/>
          <p:cNvPicPr/>
          <p:nvPr/>
        </p:nvPicPr>
        <p:blipFill>
          <a:blip r:embed="rId3"/>
          <a:stretch>
            <a:fillRect/>
          </a:stretch>
        </p:blipFill>
        <p:spPr>
          <a:xfrm>
            <a:off x="217283" y="1229404"/>
            <a:ext cx="8736217" cy="94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00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77" y="46230"/>
            <a:ext cx="7570644" cy="851685"/>
          </a:xfrm>
        </p:spPr>
        <p:txBody>
          <a:bodyPr/>
          <a:lstStyle/>
          <a:p>
            <a:r>
              <a:rPr lang="en-US" dirty="0" smtClean="0"/>
              <a:t>Explicitly Running Through the Steps…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365784" y="2147371"/>
                <a:ext cx="11360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⨂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784" y="2147371"/>
                <a:ext cx="113608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9140" t="-119672" r="-42473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740673" y="2147371"/>
                <a:ext cx="11360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⨂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673" y="2147371"/>
                <a:ext cx="113608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9677" t="-119672" r="-41935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383133" y="1220569"/>
            <a:ext cx="739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True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751523" y="1215290"/>
            <a:ext cx="809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False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" y="2147371"/>
            <a:ext cx="1990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2 Auxiliary Bits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" y="2674638"/>
            <a:ext cx="207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Encode (Copy Code)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365841" y="2674638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111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841" y="2674638"/>
                <a:ext cx="778996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21667" r="-60938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750198" y="2674638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000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198" y="2674638"/>
                <a:ext cx="778996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21667" r="-60938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381000" y="3250749"/>
            <a:ext cx="1602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Environmental </a:t>
            </a:r>
            <a:br>
              <a:rPr lang="en-US" dirty="0" smtClean="0"/>
            </a:br>
            <a:r>
              <a:rPr lang="en-US" dirty="0" smtClean="0"/>
              <a:t>Noise (Bit Flip)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356487" y="3374574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111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487" y="3374574"/>
                <a:ext cx="778996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121667" r="-61417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025337" y="3374574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337" y="3374574"/>
                <a:ext cx="778996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21667" r="-60938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694187" y="3374574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4187" y="3374574"/>
                <a:ext cx="778996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121667" r="-60938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4363038" y="3374574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038" y="3374574"/>
                <a:ext cx="778996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121667" r="-60156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751149" y="3373355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000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149" y="3373355"/>
                <a:ext cx="778996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119672" r="-60938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6419999" y="3373355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00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999" y="3373355"/>
                <a:ext cx="778996" cy="369332"/>
              </a:xfrm>
              <a:prstGeom prst="rect">
                <a:avLst/>
              </a:prstGeom>
              <a:blipFill rotWithShape="0">
                <a:blip r:embed="rId11"/>
                <a:stretch>
                  <a:fillRect t="-119672" r="-60938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7088849" y="3373355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8849" y="3373355"/>
                <a:ext cx="778996" cy="369332"/>
              </a:xfrm>
              <a:prstGeom prst="rect">
                <a:avLst/>
              </a:prstGeom>
              <a:blipFill rotWithShape="0">
                <a:blip r:embed="rId12"/>
                <a:stretch>
                  <a:fillRect t="-119672" r="-60156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7757700" y="3373355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00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7700" y="3373355"/>
                <a:ext cx="778996" cy="369332"/>
              </a:xfrm>
              <a:prstGeom prst="rect">
                <a:avLst/>
              </a:prstGeom>
              <a:blipFill rotWithShape="0">
                <a:blip r:embed="rId13"/>
                <a:stretch>
                  <a:fillRect t="-119672" r="-61417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381000" y="4102387"/>
            <a:ext cx="1610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Decode </a:t>
            </a:r>
            <a:br>
              <a:rPr lang="en-US" dirty="0" smtClean="0"/>
            </a:br>
            <a:r>
              <a:rPr lang="en-US" dirty="0" smtClean="0"/>
              <a:t>(Majority Vote)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2356487" y="4242106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487" y="4242106"/>
                <a:ext cx="778996" cy="369332"/>
              </a:xfrm>
              <a:prstGeom prst="rect">
                <a:avLst/>
              </a:prstGeom>
              <a:blipFill rotWithShape="0">
                <a:blip r:embed="rId14"/>
                <a:stretch>
                  <a:fillRect t="-121667" r="-61417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3025337" y="4242106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5337" y="4242106"/>
                <a:ext cx="778996" cy="369332"/>
              </a:xfrm>
              <a:prstGeom prst="rect">
                <a:avLst/>
              </a:prstGeom>
              <a:blipFill rotWithShape="0">
                <a:blip r:embed="rId15"/>
                <a:stretch>
                  <a:fillRect t="-121667" r="-60938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3694187" y="4242106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4187" y="4242106"/>
                <a:ext cx="778996" cy="369332"/>
              </a:xfrm>
              <a:prstGeom prst="rect">
                <a:avLst/>
              </a:prstGeom>
              <a:blipFill rotWithShape="0">
                <a:blip r:embed="rId16"/>
                <a:stretch>
                  <a:fillRect t="-121667" r="-60938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4363038" y="4242106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038" y="4242106"/>
                <a:ext cx="778996" cy="369332"/>
              </a:xfrm>
              <a:prstGeom prst="rect">
                <a:avLst/>
              </a:prstGeom>
              <a:blipFill rotWithShape="0">
                <a:blip r:embed="rId17"/>
                <a:stretch>
                  <a:fillRect t="-121667" r="-60156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751149" y="4240887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149" y="4240887"/>
                <a:ext cx="778996" cy="369332"/>
              </a:xfrm>
              <a:prstGeom prst="rect">
                <a:avLst/>
              </a:prstGeom>
              <a:blipFill rotWithShape="0">
                <a:blip r:embed="rId18"/>
                <a:stretch>
                  <a:fillRect t="-121667" r="-60938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6419999" y="4240887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999" y="4240887"/>
                <a:ext cx="778996" cy="369332"/>
              </a:xfrm>
              <a:prstGeom prst="rect">
                <a:avLst/>
              </a:prstGeom>
              <a:blipFill rotWithShape="0">
                <a:blip r:embed="rId19"/>
                <a:stretch>
                  <a:fillRect t="-121667" r="-60938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088849" y="4240887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8849" y="4240887"/>
                <a:ext cx="778996" cy="369332"/>
              </a:xfrm>
              <a:prstGeom prst="rect">
                <a:avLst/>
              </a:prstGeom>
              <a:blipFill rotWithShape="0">
                <a:blip r:embed="rId20"/>
                <a:stretch>
                  <a:fillRect t="-121667" r="-60156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7757700" y="4240887"/>
                <a:ext cx="7789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7700" y="4240887"/>
                <a:ext cx="778996" cy="369332"/>
              </a:xfrm>
              <a:prstGeom prst="rect">
                <a:avLst/>
              </a:prstGeom>
              <a:blipFill rotWithShape="0">
                <a:blip r:embed="rId21"/>
                <a:stretch>
                  <a:fillRect t="-121667" r="-61417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83332" y="4986837"/>
                <a:ext cx="19284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3333FF"/>
                    </a:solidFill>
                  </a:rPr>
                  <a:t>Data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Syndrome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32" y="4986837"/>
                <a:ext cx="1928477" cy="369332"/>
              </a:xfrm>
              <a:prstGeom prst="rect">
                <a:avLst/>
              </a:prstGeom>
              <a:blipFill rotWithShape="0">
                <a:blip r:embed="rId22"/>
                <a:stretch>
                  <a:fillRect l="-284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3031911" y="4984954"/>
                <a:ext cx="22215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d>
                            <m:dPr>
                              <m:begChr m:val="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d>
                            <m:dPr>
                              <m:begChr m:val="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d>
                            <m:dPr>
                              <m:begChr m:val="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911" y="4984954"/>
                <a:ext cx="2221570" cy="369332"/>
              </a:xfrm>
              <a:prstGeom prst="rect">
                <a:avLst/>
              </a:prstGeom>
              <a:blipFill rotWithShape="0">
                <a:blip r:embed="rId23"/>
                <a:stretch>
                  <a:fillRect t="-121667" r="-16986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2423566" y="4984954"/>
                <a:ext cx="7741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3333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⨂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566" y="4984954"/>
                <a:ext cx="774186" cy="369332"/>
              </a:xfrm>
              <a:prstGeom prst="rect">
                <a:avLst/>
              </a:prstGeom>
              <a:blipFill rotWithShape="0">
                <a:blip r:embed="rId24"/>
                <a:stretch>
                  <a:fillRect l="-14173" t="-121667" r="-28346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5720295" y="4984954"/>
                <a:ext cx="7228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295" y="4984954"/>
                <a:ext cx="722890" cy="369332"/>
              </a:xfrm>
              <a:prstGeom prst="rect">
                <a:avLst/>
              </a:prstGeom>
              <a:blipFill rotWithShape="0">
                <a:blip r:embed="rId25"/>
                <a:stretch>
                  <a:fillRect l="-18487" t="-121667" r="-33613" b="-18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838200" y="5574031"/>
            <a:ext cx="725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Data Is Preserved!  …As long as the Noise Doesn’t Get Any Stronger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3368469" y="1665980"/>
                <a:ext cx="5225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469" y="1665980"/>
                <a:ext cx="522514" cy="369332"/>
              </a:xfrm>
              <a:prstGeom prst="rect">
                <a:avLst/>
              </a:prstGeom>
              <a:blipFill rotWithShape="0">
                <a:blip r:embed="rId26"/>
                <a:stretch>
                  <a:fillRect l="-21176" t="-119672" r="-91765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6743358" y="1665980"/>
                <a:ext cx="5225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3333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358" y="1665980"/>
                <a:ext cx="522514" cy="369332"/>
              </a:xfrm>
              <a:prstGeom prst="rect">
                <a:avLst/>
              </a:prstGeom>
              <a:blipFill rotWithShape="0">
                <a:blip r:embed="rId27"/>
                <a:stretch>
                  <a:fillRect l="-19767" t="-119672" r="-90698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383685" y="1665980"/>
            <a:ext cx="2077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Starting State (</a:t>
            </a:r>
            <a:r>
              <a:rPr lang="en-US" dirty="0" smtClean="0">
                <a:solidFill>
                  <a:srgbClr val="3333FF"/>
                </a:solidFill>
              </a:rPr>
              <a:t>Data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305601" y="4994479"/>
                <a:ext cx="22215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d>
                            <m:dPr>
                              <m:begChr m:val="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d>
                            <m:dPr>
                              <m:begChr m:val="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d>
                            <m:dPr>
                              <m:begChr m:val="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601" y="4994479"/>
                <a:ext cx="2221570" cy="369332"/>
              </a:xfrm>
              <a:prstGeom prst="rect">
                <a:avLst/>
              </a:prstGeom>
              <a:blipFill rotWithShape="0">
                <a:blip r:embed="rId28"/>
                <a:stretch>
                  <a:fillRect t="-119672" r="-16986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712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83" y="63374"/>
            <a:ext cx="7402717" cy="698626"/>
          </a:xfrm>
        </p:spPr>
        <p:txBody>
          <a:bodyPr/>
          <a:lstStyle/>
          <a:p>
            <a:r>
              <a:rPr lang="en-US" sz="2800" dirty="0" smtClean="0"/>
              <a:t>Alternate View of Error Correction – </a:t>
            </a:r>
            <a:br>
              <a:rPr lang="en-US" sz="2800" dirty="0" smtClean="0"/>
            </a:br>
            <a:r>
              <a:rPr lang="en-US" sz="2800" dirty="0" smtClean="0"/>
              <a:t>Dynamically Generate a Conditional Symmetry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8150" y="969816"/>
                <a:ext cx="8229600" cy="72427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/>
                  <a:t>Expand out &amp; Partially Evaluate Sequence for Each Environmental Actions:</a:t>
                </a:r>
              </a:p>
              <a:p>
                <a:pPr lvl="1"/>
                <a:r>
                  <a:rPr lang="en-US" sz="1800" dirty="0" smtClean="0"/>
                  <a:t>(Decoder </a:t>
                </a:r>
                <a:r>
                  <a:rPr lang="en-US" sz="1800" dirty="0" smtClean="0">
                    <a:sym typeface="Symbol" panose="05050102010706020507" pitchFamily="18" charset="2"/>
                  </a:rPr>
                  <a:t></a:t>
                </a:r>
                <a:r>
                  <a:rPr lang="en-US" sz="1800" dirty="0" smtClean="0"/>
                  <a:t> Environment </a:t>
                </a:r>
                <a:r>
                  <a:rPr lang="en-US" sz="1800" dirty="0">
                    <a:sym typeface="Symbol" panose="05050102010706020507" pitchFamily="18" charset="2"/>
                  </a:rPr>
                  <a:t> </a:t>
                </a:r>
                <a:r>
                  <a:rPr lang="en-US" sz="1800" dirty="0" smtClean="0"/>
                  <a:t>Encoder)∙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sz="1800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sz="1800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1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r>
                  <a:rPr lang="en-US" sz="1800" dirty="0" smtClean="0"/>
                  <a:t> 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150" y="969816"/>
                <a:ext cx="8229600" cy="724277"/>
              </a:xfrm>
              <a:blipFill rotWithShape="0">
                <a:blip r:embed="rId2"/>
                <a:stretch>
                  <a:fillRect l="-815" t="-11765" b="-94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42900" y="1705017"/>
                <a:ext cx="22588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ym typeface="Symbol" panose="05050102010706020507" pitchFamily="18" charset="2"/>
                  </a:rPr>
                  <a:t>Environment: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sym typeface="Symbol" panose="05050102010706020507" pitchFamily="18" charset="2"/>
                      </a:rPr>
                      <m:t>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dirty="0">
                        <a:sym typeface="Symbol" panose="05050102010706020507" pitchFamily="18" charset="2"/>
                      </a:rPr>
                      <m:t>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dirty="0">
                        <a:sym typeface="Symbol" panose="05050102010706020507" pitchFamily="18" charset="2"/>
                      </a:rPr>
                      <m:t></m:t>
                    </m:r>
                  </m:oMath>
                </a14:m>
                <a:r>
                  <a:rPr lang="en-US" dirty="0" smtClean="0"/>
                  <a:t> :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1705017"/>
                <a:ext cx="225888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156" t="-10000" r="-1078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62238" y="5644485"/>
                <a:ext cx="23037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ym typeface="Symbol" panose="05050102010706020507" pitchFamily="18" charset="2"/>
                  </a:rPr>
                  <a:t>Environment: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I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dirty="0" smtClean="0">
                        <a:sym typeface="Symbol" panose="05050102010706020507" pitchFamily="18" charset="2"/>
                      </a:rPr>
                      <m:t>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en-US" b="0" i="0" dirty="0" smtClean="0">
                        <a:sym typeface="Symbol" panose="05050102010706020507" pitchFamily="18" charset="2"/>
                      </a:rPr>
                      <m:t> :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38" y="5644485"/>
                <a:ext cx="230377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116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62238" y="4373723"/>
                <a:ext cx="23037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ym typeface="Symbol" panose="05050102010706020507" pitchFamily="18" charset="2"/>
                  </a:rPr>
                  <a:t>Environment: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I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dirty="0">
                        <a:sym typeface="Symbol" panose="05050102010706020507" pitchFamily="18" charset="2"/>
                      </a:rPr>
                      <m:t></m:t>
                    </m:r>
                    <m:r>
                      <m:rPr>
                        <m:nor/>
                      </m:rPr>
                      <a:rPr lang="en-US" b="0" i="0" dirty="0" smtClean="0">
                        <a:sym typeface="Symbol" panose="05050102010706020507" pitchFamily="18" charset="2"/>
                      </a:rPr>
                      <m:t> :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38" y="4373723"/>
                <a:ext cx="2303772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11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18343" y="2794183"/>
                <a:ext cx="22476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ym typeface="Symbol" panose="05050102010706020507" pitchFamily="18" charset="2"/>
                  </a:rPr>
                  <a:t>Environment: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X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43" y="2794183"/>
                <a:ext cx="2247667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16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484302" y="1708613"/>
                <a:ext cx="6455165" cy="12161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𝑁𝑜𝑡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</m:t>
                        </m:r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∙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/>
                  <a:t>=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𝑁𝑜𝑡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</m:t>
                        </m:r>
                      </m:e>
                    </m:d>
                    <m:r>
                      <m:rPr>
                        <m:nor/>
                      </m:rPr>
                      <a:rPr lang="en-US" dirty="0"/>
                      <m:t>∙</m:t>
                    </m:r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  <a:sym typeface="Symbol" panose="05050102010706020507" pitchFamily="18" charset="2"/>
                          </a:rPr>
                          <m:t></m:t>
                        </m:r>
                      </m:e>
                    </m:d>
                    <m:d>
                      <m:d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𝑁𝑜𝑡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  <m:sup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  <m:sup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</m:e>
                    </m:d>
                    <m:r>
                      <m:rPr>
                        <m:nor/>
                      </m:rPr>
                      <a:rPr lang="en-US" dirty="0"/>
                      <m:t>∙</m:t>
                    </m:r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3333FF"/>
                            </a:solidFill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3333FF"/>
                            </a:solidFill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3333FF"/>
                            </a:solidFill>
                            <a:sym typeface="Symbol" panose="05050102010706020507" pitchFamily="18" charset="2"/>
                          </a:rPr>
                          <m:t></m:t>
                        </m:r>
                      </m:e>
                    </m:d>
                    <m:r>
                      <m:rPr>
                        <m:nor/>
                      </m:rPr>
                      <a:rPr lang="en-US" dirty="0"/>
                      <m:t>∙</m:t>
                    </m:r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302" y="1708613"/>
                <a:ext cx="6455165" cy="1216102"/>
              </a:xfrm>
              <a:prstGeom prst="rect">
                <a:avLst/>
              </a:prstGeom>
              <a:blipFill rotWithShape="0">
                <a:blip r:embed="rId7"/>
                <a:stretch>
                  <a:fillRect l="-851" t="-36000" r="-5766" b="-33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484302" y="4361708"/>
                <a:ext cx="6681381" cy="12161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𝑁𝑜𝑡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∙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/>
                  <a:t>=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𝑁𝑜𝑡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</m:d>
                  </m:oMath>
                </a14:m>
                <a:r>
                  <a:rPr lang="en-US" dirty="0"/>
                  <a:t>∙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𝑁𝑜𝑡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</m:e>
                    </m:d>
                  </m:oMath>
                </a14:m>
                <a:r>
                  <a:rPr lang="en-US" dirty="0"/>
                  <a:t>∙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</m:t>
                        </m:r>
                      </m:e>
                    </m:d>
                    <m:d>
                      <m:d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𝑁𝑜𝑡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  <m:sup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  <m:sup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∙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3333FF"/>
                            </a:solidFill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en-US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a:rPr lang="en-US" b="0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</m:d>
                  </m:oMath>
                </a14:m>
                <a:r>
                  <a:rPr lang="en-US" dirty="0"/>
                  <a:t>∙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302" y="4361708"/>
                <a:ext cx="6681381" cy="1216102"/>
              </a:xfrm>
              <a:prstGeom prst="rect">
                <a:avLst/>
              </a:prstGeom>
              <a:blipFill rotWithShape="0">
                <a:blip r:embed="rId8"/>
                <a:stretch>
                  <a:fillRect l="-821" t="-36181" r="-6661" b="-56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449907" y="2803708"/>
                <a:ext cx="6694093" cy="15036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𝑁𝑜𝑡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b="0" i="0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X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</m:t>
                        </m:r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∙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𝑁𝑜𝑡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X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</m:t>
                        </m:r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sup>
                        </m:sSubSup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∙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dirty="0" smtClean="0">
                  <a:sym typeface="Symbol" panose="05050102010706020507" pitchFamily="18" charset="2"/>
                </a:endParaRPr>
              </a:p>
              <a:p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𝑁𝑜𝑡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</m:e>
                    </m:d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X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</m:t>
                        </m:r>
                      </m:e>
                    </m:d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dirty="0">
                                <a:sym typeface="Symbol" panose="05050102010706020507" pitchFamily="18" charset="2"/>
                              </a:rPr>
                              <m:t>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∙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dirty="0">
                  <a:sym typeface="Symbol" panose="05050102010706020507" pitchFamily="18" charset="2"/>
                </a:endParaRPr>
              </a:p>
              <a:p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𝑁𝑜𝑡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X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𝑁𝑜𝑡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X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</m:d>
                  </m:oMath>
                </a14:m>
                <a:r>
                  <a:rPr lang="en-US" dirty="0"/>
                  <a:t>∙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</m:d>
                    <m:d>
                      <m:d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𝑁𝑜𝑡</m:t>
                                </m:r>
                              </m:e>
                              <m:sub>
                                <m:r>
                                  <a:rPr lang="en-US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  <m:sup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  <m:sup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∙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3333FF"/>
                            </a:solidFill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en-US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</m:e>
                    </m:d>
                  </m:oMath>
                </a14:m>
                <a:r>
                  <a:rPr lang="en-US" dirty="0" smtClean="0"/>
                  <a:t>∙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9907" y="2803708"/>
                <a:ext cx="6694093" cy="1503617"/>
              </a:xfrm>
              <a:prstGeom prst="rect">
                <a:avLst/>
              </a:prstGeom>
              <a:blipFill rotWithShape="0">
                <a:blip r:embed="rId9"/>
                <a:stretch>
                  <a:fillRect l="-820" t="-29150" r="-2095" b="-44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496581" y="5627747"/>
                <a:ext cx="6284541" cy="651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𝑁𝑜𝑡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</m:d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𝑇</m:t>
                            </m:r>
                          </m:sup>
                        </m:sSubSup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𝑁𝑜𝑡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∙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3333FF"/>
                            </a:solidFill>
                            <a:sym typeface="Symbol" panose="05050102010706020507" pitchFamily="18" charset="2"/>
                          </a:rPr>
                          <m:t></m:t>
                        </m:r>
                        <m:r>
                          <a:rPr lang="en-US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a:rPr lang="en-US" b="0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  <m:r>
                          <a:rPr lang="en-US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r>
                          <a:rPr lang="en-US" b="0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dirty="0"/>
                  <a:t>∙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</m:d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r>
                      <a:rPr lang="en-US" i="1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581" y="5627747"/>
                <a:ext cx="6284541" cy="651589"/>
              </a:xfrm>
              <a:prstGeom prst="rect">
                <a:avLst/>
              </a:prstGeom>
              <a:blipFill rotWithShape="0">
                <a:blip r:embed="rId10"/>
                <a:stretch>
                  <a:fillRect l="-874" t="-67290" r="-7087" b="-104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232976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2115</Words>
  <Application>Microsoft Office PowerPoint</Application>
  <PresentationFormat>On-screen Show (4:3)</PresentationFormat>
  <Paragraphs>496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Cambria Math</vt:lpstr>
      <vt:lpstr>Consolas</vt:lpstr>
      <vt:lpstr>Symbol</vt:lpstr>
      <vt:lpstr>Tahoma</vt:lpstr>
      <vt:lpstr>Times New Roman</vt:lpstr>
      <vt:lpstr>blank</vt:lpstr>
      <vt:lpstr>Symmetries in Software</vt:lpstr>
      <vt:lpstr>Abstraction / Composition is the Computer Science Approach to Managing Complexity</vt:lpstr>
      <vt:lpstr>We Will Heavily Borrow from the Concept of Symmetries in Physics</vt:lpstr>
      <vt:lpstr>How a Physicist “Sees” Bits (and Qubits)</vt:lpstr>
      <vt:lpstr>How a Physicist “Sees” Operators on Bits</vt:lpstr>
      <vt:lpstr>Some Simple Symmetries </vt:lpstr>
      <vt:lpstr>Normal View of Error Correction –  Change the State at Each Step</vt:lpstr>
      <vt:lpstr>Explicitly Running Through the Steps…</vt:lpstr>
      <vt:lpstr>Alternate View of Error Correction –  Dynamically Generate a Conditional Symmetry</vt:lpstr>
      <vt:lpstr>Dynamically Generate a Conditional Symmetry Just the Results</vt:lpstr>
      <vt:lpstr>Nice View, But How Does This Really Help?</vt:lpstr>
      <vt:lpstr>Control Theory Is Another Form of Dynamically Generated Symmetry</vt:lpstr>
      <vt:lpstr>There is a Relationship between Error Correction and Control Theory</vt:lpstr>
      <vt:lpstr>Software Symmetries Drives a New Approach</vt:lpstr>
      <vt:lpstr>Example:  Preserving Info on a Comms Line</vt:lpstr>
      <vt:lpstr>How Would It Look Via its Symmetries?</vt:lpstr>
      <vt:lpstr>A More Complex (and Less Obvious) Example of Symmetries</vt:lpstr>
      <vt:lpstr>The Goal:  Composing Systems That  Keep Up With The Times</vt:lpstr>
      <vt:lpstr>Understanding the Trade between Local and Global Message Standards…</vt:lpstr>
      <vt:lpstr>Key Innovation:  Field and Transform Graph (FTG)</vt:lpstr>
      <vt:lpstr>Handling Packed Representations</vt:lpstr>
      <vt:lpstr>Optimized Performance: [Packed → Unpacked → Unpacked → Packed] vs. [Packed → Packed]</vt:lpstr>
      <vt:lpstr>Symmetries in Software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2014-08-01T14:39:40Z</dcterms:created>
  <dcterms:modified xsi:type="dcterms:W3CDTF">2017-05-10T03:06:31Z</dcterms:modified>
</cp:coreProperties>
</file>