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7" r:id="rId4"/>
    <p:sldId id="269" r:id="rId5"/>
    <p:sldId id="259" r:id="rId6"/>
    <p:sldId id="260" r:id="rId7"/>
    <p:sldId id="261" r:id="rId8"/>
    <p:sldId id="270" r:id="rId9"/>
    <p:sldId id="262" r:id="rId10"/>
    <p:sldId id="263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64" r:id="rId20"/>
    <p:sldId id="265" r:id="rId21"/>
    <p:sldId id="278" r:id="rId22"/>
    <p:sldId id="280" r:id="rId23"/>
    <p:sldId id="281" r:id="rId24"/>
    <p:sldId id="282" r:id="rId25"/>
    <p:sldId id="279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F2"/>
    <a:srgbClr val="CC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6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E5E6-A04E-4E6E-9413-34CF7D35853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36559-2452-4CB8-A9C0-CF5747889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993775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459654EE-191E-40A7-9410-5CB3CBC8644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2E98E281-42C1-48EC-A179-01535DB5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defRPr/>
            </a:lvl1pPr>
            <a:lvl2pPr marL="404813" indent="-233363">
              <a:defRPr/>
            </a:lvl2pPr>
            <a:lvl3pPr marL="513160" indent="-171450">
              <a:defRPr/>
            </a:lvl3pPr>
            <a:lvl4pPr marL="685800" indent="-171450">
              <a:defRPr/>
            </a:lvl4pPr>
            <a:lvl5pPr marL="858441" indent="-17145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54EE-191E-40A7-9410-5CB3CBC8644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E281-42C1-48EC-A179-01535DB5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4041228" cy="5211763"/>
          </a:xfrm>
        </p:spPr>
        <p:txBody>
          <a:bodyPr>
            <a:noAutofit/>
          </a:bodyPr>
          <a:lstStyle>
            <a:lvl1pPr marL="172641" indent="-172641">
              <a:defRPr sz="1800"/>
            </a:lvl1pPr>
            <a:lvl2pPr marL="346472" indent="-175022">
              <a:defRPr sz="1500"/>
            </a:lvl2pPr>
            <a:lvl3pPr marL="426244" indent="-130969">
              <a:defRPr sz="1350"/>
            </a:lvl3pPr>
            <a:lvl4pPr marL="559594" indent="-132160">
              <a:tabLst/>
              <a:defRPr sz="1200"/>
            </a:lvl4pPr>
            <a:lvl5pPr marL="685800" indent="-125016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54EE-191E-40A7-9410-5CB3CBC8644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E281-42C1-48EC-A179-01535DB515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56069" y="919656"/>
            <a:ext cx="4041228" cy="5211763"/>
          </a:xfrm>
        </p:spPr>
        <p:txBody>
          <a:bodyPr>
            <a:noAutofit/>
          </a:bodyPr>
          <a:lstStyle>
            <a:lvl1pPr marL="172641" indent="-172641">
              <a:defRPr sz="1800"/>
            </a:lvl1pPr>
            <a:lvl2pPr marL="346472" indent="-175022">
              <a:defRPr sz="1500"/>
            </a:lvl2pPr>
            <a:lvl3pPr marL="426244" indent="-130969">
              <a:defRPr sz="1350"/>
            </a:lvl3pPr>
            <a:lvl4pPr marL="559594" indent="-132160">
              <a:tabLst/>
              <a:defRPr sz="1200"/>
            </a:lvl4pPr>
            <a:lvl5pPr marL="685800" indent="-125016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54EE-191E-40A7-9410-5CB3CBC8644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E281-42C1-48EC-A179-01535DB5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0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635869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2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54EE-191E-40A7-9410-5CB3CBC8644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E281-42C1-48EC-A179-01535DB515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" y="762000"/>
            <a:ext cx="9143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6324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4928388_m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0"/>
            <a:ext cx="1524000" cy="780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1B7D39-BE10-4980-A719-9D7934DAC2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92" y="285321"/>
            <a:ext cx="1458308" cy="3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233363" algn="l" defTabSz="6858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16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441" indent="-171450" algn="l" defTabSz="685800" rtl="0" eaLnBrk="1" latinLnBrk="0" hangingPunct="1">
        <a:spcBef>
          <a:spcPct val="20000"/>
        </a:spcBef>
        <a:buFont typeface="Arial" pitchFamily="34" charset="0"/>
        <a:buChar char="»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pnforum.com/tefferi-drops-the-other-sho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97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computer-network-server-web-156951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puter-network-server-web-15695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0C9A-0038-4EB1-AAA0-F4317277F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23109"/>
            <a:ext cx="7772400" cy="2429688"/>
          </a:xfrm>
        </p:spPr>
        <p:txBody>
          <a:bodyPr/>
          <a:lstStyle/>
          <a:p>
            <a:r>
              <a:rPr lang="en-US" sz="2800" dirty="0"/>
              <a:t>The NNBC Anti-DDoS Firewall</a:t>
            </a:r>
            <a:br>
              <a:rPr lang="en-US" sz="2800" dirty="0"/>
            </a:br>
            <a:br>
              <a:rPr lang="en-US" sz="1050" dirty="0"/>
            </a:br>
            <a:r>
              <a:rPr lang="en-US" sz="1800" i="1" dirty="0"/>
              <a:t>The NEMESIS Non-Bayesian Classifier (NNBC) and the NNBC Firewall were developed for the NEMESIS Project (Seth Robertson, Principal Investigator) under the DARPA Extreme DDoS Defense (XD3) Program (Jonathan Smith, Program Manager).</a:t>
            </a:r>
            <a:br>
              <a:rPr lang="en-US" sz="1800" i="1" dirty="0"/>
            </a:br>
            <a:br>
              <a:rPr lang="en-US" sz="700" dirty="0"/>
            </a:br>
            <a:r>
              <a:rPr lang="en-US" sz="700" dirty="0"/>
              <a:t>       </a:t>
            </a:r>
            <a:r>
              <a:rPr lang="en-US" sz="1600" dirty="0"/>
              <a:t>Authors: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35CA9-840B-41E3-A4C0-C7BED4FB7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149" y="2848944"/>
            <a:ext cx="2945219" cy="2112579"/>
          </a:xfrm>
        </p:spPr>
        <p:txBody>
          <a:bodyPr/>
          <a:lstStyle/>
          <a:p>
            <a:r>
              <a:rPr lang="en-US" sz="2000" dirty="0"/>
              <a:t>Gregory L. Frazier</a:t>
            </a:r>
            <a:br>
              <a:rPr lang="en-US" sz="2000" dirty="0"/>
            </a:br>
            <a:r>
              <a:rPr lang="en-US" sz="2000" dirty="0"/>
              <a:t>Jacob A. McGill</a:t>
            </a:r>
            <a:br>
              <a:rPr lang="en-US" sz="2000" dirty="0"/>
            </a:br>
            <a:r>
              <a:rPr lang="en-US" sz="2000" dirty="0"/>
              <a:t>Ruffy </a:t>
            </a:r>
            <a:r>
              <a:rPr lang="en-US" sz="2000" dirty="0" err="1"/>
              <a:t>Zarookian</a:t>
            </a:r>
            <a:br>
              <a:rPr lang="en-US" sz="2000" dirty="0"/>
            </a:br>
            <a:r>
              <a:rPr lang="en-US" sz="2000" dirty="0"/>
              <a:t>Benjamin Floyd</a:t>
            </a:r>
            <a:br>
              <a:rPr lang="en-US" sz="2000" dirty="0"/>
            </a:br>
            <a:r>
              <a:rPr lang="en-US" sz="2000" dirty="0"/>
              <a:t>Patrick McNeely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1800" i="1" dirty="0"/>
              <a:t>Apogee Research</a:t>
            </a:r>
            <a:endParaRPr lang="en-US" sz="2000" i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73C542-0B0C-4363-B177-D3E58853DF5A}"/>
              </a:ext>
            </a:extLst>
          </p:cNvPr>
          <p:cNvSpPr txBox="1">
            <a:spLocks/>
          </p:cNvSpPr>
          <p:nvPr/>
        </p:nvSpPr>
        <p:spPr>
          <a:xfrm>
            <a:off x="4139687" y="2848944"/>
            <a:ext cx="2945219" cy="2112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Seth Robertson</a:t>
            </a:r>
          </a:p>
          <a:p>
            <a:r>
              <a:rPr lang="en-US" sz="2000" dirty="0"/>
              <a:t>    </a:t>
            </a:r>
            <a:r>
              <a:rPr lang="en-US" sz="1800" i="1" dirty="0" err="1"/>
              <a:t>Perspecta</a:t>
            </a:r>
            <a:r>
              <a:rPr lang="en-US" sz="1800" i="1" dirty="0"/>
              <a:t> Labs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33598" y="4989516"/>
            <a:ext cx="615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This research was developed with funding from the Defense Advanced Research</a:t>
            </a:r>
          </a:p>
          <a:p>
            <a:r>
              <a:rPr lang="en-US" sz="1400" i="1" dirty="0"/>
              <a:t>Projects Agency (DARPA). The views, opinions and/or findings expressed are those </a:t>
            </a:r>
          </a:p>
          <a:p>
            <a:r>
              <a:rPr lang="en-US" sz="1400" i="1" dirty="0"/>
              <a:t>of the author and should not be interpreted as representing the official views or</a:t>
            </a:r>
          </a:p>
          <a:p>
            <a:r>
              <a:rPr lang="en-US" sz="1400" i="1" dirty="0"/>
              <a:t> policies of the Department of Defense or the U.S. Government.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5B691-AFB9-4927-A12E-C9592F9E65E8}"/>
              </a:ext>
            </a:extLst>
          </p:cNvPr>
          <p:cNvSpPr txBox="1"/>
          <p:nvPr/>
        </p:nvSpPr>
        <p:spPr>
          <a:xfrm>
            <a:off x="1633598" y="5934891"/>
            <a:ext cx="632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en-US" b="1" dirty="0"/>
              <a:t>Distribution Statement “A”: Approved for Public Release,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98432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708381-249B-4AFD-8866-D07BF06794C7}"/>
              </a:ext>
            </a:extLst>
          </p:cNvPr>
          <p:cNvCxnSpPr>
            <a:cxnSpLocks/>
          </p:cNvCxnSpPr>
          <p:nvPr/>
        </p:nvCxnSpPr>
        <p:spPr>
          <a:xfrm flipH="1" flipV="1">
            <a:off x="3779424" y="1986306"/>
            <a:ext cx="711154" cy="1677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801E67-C74B-4B16-8F0D-92D248BBD077}"/>
              </a:ext>
            </a:extLst>
          </p:cNvPr>
          <p:cNvCxnSpPr>
            <a:cxnSpLocks/>
          </p:cNvCxnSpPr>
          <p:nvPr/>
        </p:nvCxnSpPr>
        <p:spPr>
          <a:xfrm flipH="1" flipV="1">
            <a:off x="3757309" y="1977917"/>
            <a:ext cx="711154" cy="1677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D05D84F-77E3-45D5-8BEC-4768409493A6}"/>
              </a:ext>
            </a:extLst>
          </p:cNvPr>
          <p:cNvCxnSpPr>
            <a:cxnSpLocks/>
          </p:cNvCxnSpPr>
          <p:nvPr/>
        </p:nvCxnSpPr>
        <p:spPr>
          <a:xfrm flipH="1" flipV="1">
            <a:off x="3779424" y="1987087"/>
            <a:ext cx="711154" cy="167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B8E033-5C6A-456B-A4C0-ED09B3D6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Comprises Two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5ED5B-990D-4CC4-9736-FD76A184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2" r="44616" b="14261"/>
          <a:stretch/>
        </p:blipFill>
        <p:spPr>
          <a:xfrm>
            <a:off x="4250085" y="1354020"/>
            <a:ext cx="626246" cy="1338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8B168-B830-47F8-9E4B-FD7BCD3BBAF6}"/>
              </a:ext>
            </a:extLst>
          </p:cNvPr>
          <p:cNvSpPr txBox="1"/>
          <p:nvPr/>
        </p:nvSpPr>
        <p:spPr>
          <a:xfrm>
            <a:off x="4258877" y="98468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NNBC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925479-DF0E-4133-848B-4003194B53A8}"/>
              </a:ext>
            </a:extLst>
          </p:cNvPr>
          <p:cNvSpPr/>
          <p:nvPr/>
        </p:nvSpPr>
        <p:spPr>
          <a:xfrm>
            <a:off x="7033846" y="1538781"/>
            <a:ext cx="167054" cy="159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F756474-818F-473F-BD4C-B536153933F6}"/>
              </a:ext>
            </a:extLst>
          </p:cNvPr>
          <p:cNvCxnSpPr>
            <a:cxnSpLocks/>
            <a:stCxn id="8" idx="3"/>
          </p:cNvCxnSpPr>
          <p:nvPr/>
        </p:nvCxnSpPr>
        <p:spPr>
          <a:xfrm rot="5400000">
            <a:off x="5729896" y="666281"/>
            <a:ext cx="319436" cy="2337392"/>
          </a:xfrm>
          <a:prstGeom prst="curvedConnector2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099B9-875A-44FF-91D7-735AE6896F73}"/>
              </a:ext>
            </a:extLst>
          </p:cNvPr>
          <p:cNvSpPr/>
          <p:nvPr/>
        </p:nvSpPr>
        <p:spPr>
          <a:xfrm>
            <a:off x="780827" y="3378984"/>
            <a:ext cx="2831123" cy="56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Activity #1: Maintain partial ordering of clients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D8DC61-1DD3-4F81-9C1F-DFD0EE075459}"/>
              </a:ext>
            </a:extLst>
          </p:cNvPr>
          <p:cNvSpPr/>
          <p:nvPr/>
        </p:nvSpPr>
        <p:spPr>
          <a:xfrm>
            <a:off x="4362956" y="343074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712341-3A2E-41C6-840B-D09EB06B9435}"/>
              </a:ext>
            </a:extLst>
          </p:cNvPr>
          <p:cNvSpPr/>
          <p:nvPr/>
        </p:nvSpPr>
        <p:spPr>
          <a:xfrm>
            <a:off x="4362956" y="395315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187D35-7907-4B39-82DB-059CC1A766EE}"/>
              </a:ext>
            </a:extLst>
          </p:cNvPr>
          <p:cNvGrpSpPr/>
          <p:nvPr/>
        </p:nvGrpSpPr>
        <p:grpSpPr>
          <a:xfrm>
            <a:off x="4362956" y="3691948"/>
            <a:ext cx="211015" cy="733425"/>
            <a:chOff x="4362956" y="3691948"/>
            <a:chExt cx="211015" cy="73342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8DE9C6-16D3-4FF9-B149-F34927DB0CE6}"/>
                </a:ext>
              </a:extLst>
            </p:cNvPr>
            <p:cNvSpPr/>
            <p:nvPr/>
          </p:nvSpPr>
          <p:spPr>
            <a:xfrm>
              <a:off x="4362956" y="3691948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AFC9B9-902D-49EC-A8CD-F81F278CE750}"/>
                </a:ext>
              </a:extLst>
            </p:cNvPr>
            <p:cNvSpPr/>
            <p:nvPr/>
          </p:nvSpPr>
          <p:spPr>
            <a:xfrm>
              <a:off x="4362956" y="4214358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176329B-857F-4933-AFF8-DFADD1E8A418}"/>
              </a:ext>
            </a:extLst>
          </p:cNvPr>
          <p:cNvSpPr/>
          <p:nvPr/>
        </p:nvSpPr>
        <p:spPr>
          <a:xfrm>
            <a:off x="4362956" y="447556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44AEF-9528-442D-A846-3D35A6563E6E}"/>
              </a:ext>
            </a:extLst>
          </p:cNvPr>
          <p:cNvSpPr/>
          <p:nvPr/>
        </p:nvSpPr>
        <p:spPr>
          <a:xfrm>
            <a:off x="4362956" y="499797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0F7650-B72F-4DAC-BF69-5FA2206A11FC}"/>
              </a:ext>
            </a:extLst>
          </p:cNvPr>
          <p:cNvSpPr/>
          <p:nvPr/>
        </p:nvSpPr>
        <p:spPr>
          <a:xfrm>
            <a:off x="4362956" y="5520382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1AB2DA-B2C0-4141-9D52-8BC42B2CDE6C}"/>
              </a:ext>
            </a:extLst>
          </p:cNvPr>
          <p:cNvSpPr/>
          <p:nvPr/>
        </p:nvSpPr>
        <p:spPr>
          <a:xfrm>
            <a:off x="5967321" y="4124218"/>
            <a:ext cx="2831123" cy="913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Activity #2: Set threshold between attackers and non-attackers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56FBF7-0EB4-42E6-AB3C-D0444687CFC2}"/>
              </a:ext>
            </a:extLst>
          </p:cNvPr>
          <p:cNvSpPr txBox="1"/>
          <p:nvPr/>
        </p:nvSpPr>
        <p:spPr>
          <a:xfrm>
            <a:off x="4060595" y="3061411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Clients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4123F9B-F35A-45E4-A370-7C7E131EBE70}"/>
              </a:ext>
            </a:extLst>
          </p:cNvPr>
          <p:cNvSpPr/>
          <p:nvPr/>
        </p:nvSpPr>
        <p:spPr>
          <a:xfrm>
            <a:off x="6582155" y="2420214"/>
            <a:ext cx="1727154" cy="852049"/>
          </a:xfrm>
          <a:custGeom>
            <a:avLst/>
            <a:gdLst>
              <a:gd name="connsiteX0" fmla="*/ 863577 w 1727154"/>
              <a:gd name="connsiteY0" fmla="*/ 0 h 852049"/>
              <a:gd name="connsiteX1" fmla="*/ 1723305 w 1727154"/>
              <a:gd name="connsiteY1" fmla="*/ 775832 h 852049"/>
              <a:gd name="connsiteX2" fmla="*/ 1727154 w 1727154"/>
              <a:gd name="connsiteY2" fmla="*/ 852049 h 852049"/>
              <a:gd name="connsiteX3" fmla="*/ 1294448 w 1727154"/>
              <a:gd name="connsiteY3" fmla="*/ 852049 h 852049"/>
              <a:gd name="connsiteX4" fmla="*/ 1286893 w 1727154"/>
              <a:gd name="connsiteY4" fmla="*/ 777108 h 852049"/>
              <a:gd name="connsiteX5" fmla="*/ 863577 w 1727154"/>
              <a:gd name="connsiteY5" fmla="*/ 432095 h 852049"/>
              <a:gd name="connsiteX6" fmla="*/ 440261 w 1727154"/>
              <a:gd name="connsiteY6" fmla="*/ 777108 h 852049"/>
              <a:gd name="connsiteX7" fmla="*/ 432706 w 1727154"/>
              <a:gd name="connsiteY7" fmla="*/ 852049 h 852049"/>
              <a:gd name="connsiteX8" fmla="*/ 0 w 1727154"/>
              <a:gd name="connsiteY8" fmla="*/ 852049 h 852049"/>
              <a:gd name="connsiteX9" fmla="*/ 3849 w 1727154"/>
              <a:gd name="connsiteY9" fmla="*/ 775832 h 852049"/>
              <a:gd name="connsiteX10" fmla="*/ 863577 w 1727154"/>
              <a:gd name="connsiteY10" fmla="*/ 0 h 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154" h="852049">
                <a:moveTo>
                  <a:pt x="863577" y="0"/>
                </a:moveTo>
                <a:cubicBezTo>
                  <a:pt x="1311026" y="0"/>
                  <a:pt x="1679050" y="340059"/>
                  <a:pt x="1723305" y="775832"/>
                </a:cubicBezTo>
                <a:lnTo>
                  <a:pt x="1727154" y="852049"/>
                </a:lnTo>
                <a:lnTo>
                  <a:pt x="1294448" y="852049"/>
                </a:lnTo>
                <a:lnTo>
                  <a:pt x="1286893" y="777108"/>
                </a:lnTo>
                <a:cubicBezTo>
                  <a:pt x="1246602" y="580210"/>
                  <a:pt x="1072386" y="432095"/>
                  <a:pt x="863577" y="432095"/>
                </a:cubicBezTo>
                <a:cubicBezTo>
                  <a:pt x="654768" y="432095"/>
                  <a:pt x="480552" y="580210"/>
                  <a:pt x="440261" y="777108"/>
                </a:cubicBezTo>
                <a:lnTo>
                  <a:pt x="432706" y="852049"/>
                </a:lnTo>
                <a:lnTo>
                  <a:pt x="0" y="852049"/>
                </a:lnTo>
                <a:lnTo>
                  <a:pt x="3849" y="775832"/>
                </a:lnTo>
                <a:cubicBezTo>
                  <a:pt x="48104" y="340059"/>
                  <a:pt x="416128" y="0"/>
                  <a:pt x="86357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67000">
                <a:srgbClr val="00B050"/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12CDAB-C2B6-4A77-BAEC-0420826EBBBF}"/>
              </a:ext>
            </a:extLst>
          </p:cNvPr>
          <p:cNvSpPr/>
          <p:nvPr/>
        </p:nvSpPr>
        <p:spPr>
          <a:xfrm rot="4053528">
            <a:off x="7572065" y="2825279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CC8D7F-9876-4B27-9503-DCB924752EEC}"/>
              </a:ext>
            </a:extLst>
          </p:cNvPr>
          <p:cNvSpPr txBox="1"/>
          <p:nvPr/>
        </p:nvSpPr>
        <p:spPr>
          <a:xfrm>
            <a:off x="5921684" y="3368378"/>
            <a:ext cx="297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System health—moving average of canary client results.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933EF4-E7A6-4A3D-94BE-F6096DEFE7BB}"/>
              </a:ext>
            </a:extLst>
          </p:cNvPr>
          <p:cNvSpPr/>
          <p:nvPr/>
        </p:nvSpPr>
        <p:spPr>
          <a:xfrm rot="16200000">
            <a:off x="4966406" y="4074377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11C82C-7FB6-4DF0-96B1-8B83F343565E}"/>
              </a:ext>
            </a:extLst>
          </p:cNvPr>
          <p:cNvSpPr/>
          <p:nvPr/>
        </p:nvSpPr>
        <p:spPr>
          <a:xfrm>
            <a:off x="5201543" y="3421540"/>
            <a:ext cx="243942" cy="2522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0BD77-B541-4EBF-AD18-56377B1F5850}"/>
              </a:ext>
            </a:extLst>
          </p:cNvPr>
          <p:cNvSpPr txBox="1"/>
          <p:nvPr/>
        </p:nvSpPr>
        <p:spPr>
          <a:xfrm>
            <a:off x="690888" y="4320053"/>
            <a:ext cx="306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a canary access fails, the scores of the clients that accessed the server in that time period are decremented.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ADE047-6D7B-41F8-9777-14CAEBEA7ED5}"/>
              </a:ext>
            </a:extLst>
          </p:cNvPr>
          <p:cNvSpPr/>
          <p:nvPr/>
        </p:nvSpPr>
        <p:spPr>
          <a:xfrm>
            <a:off x="6333040" y="2113852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6275A9E-4E61-4FDE-84AA-9ABC2C9FB3AF}"/>
              </a:ext>
            </a:extLst>
          </p:cNvPr>
          <p:cNvSpPr/>
          <p:nvPr/>
        </p:nvSpPr>
        <p:spPr>
          <a:xfrm>
            <a:off x="6093069" y="2497102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27A46615-4BBC-4C5E-AA9A-75A67288BB21}"/>
              </a:ext>
            </a:extLst>
          </p:cNvPr>
          <p:cNvCxnSpPr>
            <a:cxnSpLocks/>
            <a:stCxn id="33" idx="1"/>
          </p:cNvCxnSpPr>
          <p:nvPr/>
        </p:nvCxnSpPr>
        <p:spPr>
          <a:xfrm rot="16200000" flipV="1">
            <a:off x="5480993" y="1261805"/>
            <a:ext cx="122875" cy="1643024"/>
          </a:xfrm>
          <a:prstGeom prst="curvedConnector2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C170518F-0C60-4308-9F05-FA9534F908C3}"/>
              </a:ext>
            </a:extLst>
          </p:cNvPr>
          <p:cNvCxnSpPr>
            <a:cxnSpLocks/>
            <a:stCxn id="39" idx="1"/>
          </p:cNvCxnSpPr>
          <p:nvPr/>
        </p:nvCxnSpPr>
        <p:spPr>
          <a:xfrm rot="16200000" flipV="1">
            <a:off x="5172463" y="1576495"/>
            <a:ext cx="533309" cy="1369709"/>
          </a:xfrm>
          <a:prstGeom prst="curvedConnector2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615A1D02-95C3-4652-B399-4E17E4F4752C}"/>
              </a:ext>
            </a:extLst>
          </p:cNvPr>
          <p:cNvCxnSpPr>
            <a:cxnSpLocks/>
          </p:cNvCxnSpPr>
          <p:nvPr/>
        </p:nvCxnSpPr>
        <p:spPr>
          <a:xfrm rot="5400000">
            <a:off x="5648600" y="675745"/>
            <a:ext cx="319436" cy="2337392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FC9CF4-8B5F-459B-A34B-D3D651BBC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5" y="1169354"/>
            <a:ext cx="913704" cy="913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D737D-81F4-490F-817B-E3C6B2EB7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33" y="1206889"/>
            <a:ext cx="1730353" cy="148519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C581AD0-A478-4C55-96F4-1C87F5BF5817}"/>
              </a:ext>
            </a:extLst>
          </p:cNvPr>
          <p:cNvSpPr txBox="1"/>
          <p:nvPr/>
        </p:nvSpPr>
        <p:spPr>
          <a:xfrm>
            <a:off x="5900958" y="1391431"/>
            <a:ext cx="30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5DDCA79-C62C-4DB1-8A97-B237FA9F0777}"/>
              </a:ext>
            </a:extLst>
          </p:cNvPr>
          <p:cNvSpPr/>
          <p:nvPr/>
        </p:nvSpPr>
        <p:spPr>
          <a:xfrm>
            <a:off x="6398301" y="239881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556D9195-4610-415E-8799-7E3588178AA0}"/>
              </a:ext>
            </a:extLst>
          </p:cNvPr>
          <p:cNvCxnSpPr>
            <a:cxnSpLocks/>
            <a:stCxn id="47" idx="1"/>
            <a:endCxn id="5" idx="3"/>
          </p:cNvCxnSpPr>
          <p:nvPr/>
        </p:nvCxnSpPr>
        <p:spPr>
          <a:xfrm rot="16200000" flipV="1">
            <a:off x="5449435" y="1449947"/>
            <a:ext cx="406665" cy="1552872"/>
          </a:xfrm>
          <a:prstGeom prst="curvedConnector2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2303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0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191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3" grpId="1" animBg="1"/>
      <p:bldP spid="39" grpId="0" animBg="1"/>
      <p:bldP spid="39" grpId="1" animBg="1"/>
      <p:bldP spid="46" grpId="0"/>
      <p:bldP spid="46" grpId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D8DD3A1-CEAA-4F25-90A6-071DDD6DD6AE}"/>
              </a:ext>
            </a:extLst>
          </p:cNvPr>
          <p:cNvSpPr/>
          <p:nvPr/>
        </p:nvSpPr>
        <p:spPr>
          <a:xfrm>
            <a:off x="6582155" y="2420214"/>
            <a:ext cx="1727154" cy="852049"/>
          </a:xfrm>
          <a:custGeom>
            <a:avLst/>
            <a:gdLst>
              <a:gd name="connsiteX0" fmla="*/ 863577 w 1727154"/>
              <a:gd name="connsiteY0" fmla="*/ 0 h 852049"/>
              <a:gd name="connsiteX1" fmla="*/ 1723305 w 1727154"/>
              <a:gd name="connsiteY1" fmla="*/ 775832 h 852049"/>
              <a:gd name="connsiteX2" fmla="*/ 1727154 w 1727154"/>
              <a:gd name="connsiteY2" fmla="*/ 852049 h 852049"/>
              <a:gd name="connsiteX3" fmla="*/ 1294448 w 1727154"/>
              <a:gd name="connsiteY3" fmla="*/ 852049 h 852049"/>
              <a:gd name="connsiteX4" fmla="*/ 1286893 w 1727154"/>
              <a:gd name="connsiteY4" fmla="*/ 777108 h 852049"/>
              <a:gd name="connsiteX5" fmla="*/ 863577 w 1727154"/>
              <a:gd name="connsiteY5" fmla="*/ 432095 h 852049"/>
              <a:gd name="connsiteX6" fmla="*/ 440261 w 1727154"/>
              <a:gd name="connsiteY6" fmla="*/ 777108 h 852049"/>
              <a:gd name="connsiteX7" fmla="*/ 432706 w 1727154"/>
              <a:gd name="connsiteY7" fmla="*/ 852049 h 852049"/>
              <a:gd name="connsiteX8" fmla="*/ 0 w 1727154"/>
              <a:gd name="connsiteY8" fmla="*/ 852049 h 852049"/>
              <a:gd name="connsiteX9" fmla="*/ 3849 w 1727154"/>
              <a:gd name="connsiteY9" fmla="*/ 775832 h 852049"/>
              <a:gd name="connsiteX10" fmla="*/ 863577 w 1727154"/>
              <a:gd name="connsiteY10" fmla="*/ 0 h 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154" h="852049">
                <a:moveTo>
                  <a:pt x="863577" y="0"/>
                </a:moveTo>
                <a:cubicBezTo>
                  <a:pt x="1311026" y="0"/>
                  <a:pt x="1679050" y="340059"/>
                  <a:pt x="1723305" y="775832"/>
                </a:cubicBezTo>
                <a:lnTo>
                  <a:pt x="1727154" y="852049"/>
                </a:lnTo>
                <a:lnTo>
                  <a:pt x="1294448" y="852049"/>
                </a:lnTo>
                <a:lnTo>
                  <a:pt x="1286893" y="777108"/>
                </a:lnTo>
                <a:cubicBezTo>
                  <a:pt x="1246602" y="580210"/>
                  <a:pt x="1072386" y="432095"/>
                  <a:pt x="863577" y="432095"/>
                </a:cubicBezTo>
                <a:cubicBezTo>
                  <a:pt x="654768" y="432095"/>
                  <a:pt x="480552" y="580210"/>
                  <a:pt x="440261" y="777108"/>
                </a:cubicBezTo>
                <a:lnTo>
                  <a:pt x="432706" y="852049"/>
                </a:lnTo>
                <a:lnTo>
                  <a:pt x="0" y="852049"/>
                </a:lnTo>
                <a:lnTo>
                  <a:pt x="3849" y="775832"/>
                </a:lnTo>
                <a:cubicBezTo>
                  <a:pt x="48104" y="340059"/>
                  <a:pt x="416128" y="0"/>
                  <a:pt x="86357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67000">
                <a:srgbClr val="00B050"/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8E033-5C6A-456B-A4C0-ED09B3D6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Comprises Two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5ED5B-990D-4CC4-9736-FD76A184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2" r="44616" b="14261"/>
          <a:stretch/>
        </p:blipFill>
        <p:spPr>
          <a:xfrm>
            <a:off x="4250085" y="1354020"/>
            <a:ext cx="626246" cy="1338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8B168-B830-47F8-9E4B-FD7BCD3BBAF6}"/>
              </a:ext>
            </a:extLst>
          </p:cNvPr>
          <p:cNvSpPr txBox="1"/>
          <p:nvPr/>
        </p:nvSpPr>
        <p:spPr>
          <a:xfrm>
            <a:off x="4258877" y="98468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D737D-81F4-490F-817B-E3C6B2EB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33" y="1206889"/>
            <a:ext cx="1730353" cy="1485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925479-DF0E-4133-848B-4003194B53A8}"/>
              </a:ext>
            </a:extLst>
          </p:cNvPr>
          <p:cNvSpPr/>
          <p:nvPr/>
        </p:nvSpPr>
        <p:spPr>
          <a:xfrm>
            <a:off x="7033846" y="1538781"/>
            <a:ext cx="167054" cy="159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C9CF4-8B5F-459B-A34B-D3D651BBC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5" y="1169354"/>
            <a:ext cx="913704" cy="91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E712341-3A2E-41C6-840B-D09EB06B9435}"/>
              </a:ext>
            </a:extLst>
          </p:cNvPr>
          <p:cNvSpPr/>
          <p:nvPr/>
        </p:nvSpPr>
        <p:spPr>
          <a:xfrm>
            <a:off x="4362956" y="395315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EF999F-7443-4FAB-AF6E-6A2571A36C22}"/>
              </a:ext>
            </a:extLst>
          </p:cNvPr>
          <p:cNvGrpSpPr/>
          <p:nvPr/>
        </p:nvGrpSpPr>
        <p:grpSpPr>
          <a:xfrm>
            <a:off x="4362956" y="4475563"/>
            <a:ext cx="211015" cy="1511910"/>
            <a:chOff x="4362956" y="4475563"/>
            <a:chExt cx="211015" cy="15119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D8DC61-1DD3-4F81-9C1F-DFD0EE075459}"/>
                </a:ext>
              </a:extLst>
            </p:cNvPr>
            <p:cNvSpPr/>
            <p:nvPr/>
          </p:nvSpPr>
          <p:spPr>
            <a:xfrm>
              <a:off x="4362956" y="4745193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8DE9C6-16D3-4FF9-B149-F34927DB0CE6}"/>
                </a:ext>
              </a:extLst>
            </p:cNvPr>
            <p:cNvSpPr/>
            <p:nvPr/>
          </p:nvSpPr>
          <p:spPr>
            <a:xfrm>
              <a:off x="4362956" y="5254048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AFC9B9-902D-49EC-A8CD-F81F278CE750}"/>
                </a:ext>
              </a:extLst>
            </p:cNvPr>
            <p:cNvSpPr/>
            <p:nvPr/>
          </p:nvSpPr>
          <p:spPr>
            <a:xfrm>
              <a:off x="4362956" y="5776458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176329B-857F-4933-AFF8-DFADD1E8A418}"/>
                </a:ext>
              </a:extLst>
            </p:cNvPr>
            <p:cNvSpPr/>
            <p:nvPr/>
          </p:nvSpPr>
          <p:spPr>
            <a:xfrm>
              <a:off x="4362956" y="4475563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344AEF-9528-442D-A846-3D35A6563E6E}"/>
                </a:ext>
              </a:extLst>
            </p:cNvPr>
            <p:cNvSpPr/>
            <p:nvPr/>
          </p:nvSpPr>
          <p:spPr>
            <a:xfrm>
              <a:off x="4362956" y="4997973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E0F7650-B72F-4DAC-BF69-5FA2206A11FC}"/>
                </a:ext>
              </a:extLst>
            </p:cNvPr>
            <p:cNvSpPr/>
            <p:nvPr/>
          </p:nvSpPr>
          <p:spPr>
            <a:xfrm>
              <a:off x="4362956" y="5520382"/>
              <a:ext cx="211015" cy="21101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31AB2DA-B2C0-4141-9D52-8BC42B2CDE6C}"/>
              </a:ext>
            </a:extLst>
          </p:cNvPr>
          <p:cNvSpPr/>
          <p:nvPr/>
        </p:nvSpPr>
        <p:spPr>
          <a:xfrm>
            <a:off x="5967321" y="4124218"/>
            <a:ext cx="2831123" cy="913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Activity #2: Set threshold between attackers and non-attackers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56FBF7-0EB4-42E6-AB3C-D0444687CFC2}"/>
              </a:ext>
            </a:extLst>
          </p:cNvPr>
          <p:cNvSpPr txBox="1"/>
          <p:nvPr/>
        </p:nvSpPr>
        <p:spPr>
          <a:xfrm>
            <a:off x="4060595" y="3061411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Clients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12CDAB-C2B6-4A77-BAEC-0420826EBBBF}"/>
              </a:ext>
            </a:extLst>
          </p:cNvPr>
          <p:cNvSpPr/>
          <p:nvPr/>
        </p:nvSpPr>
        <p:spPr>
          <a:xfrm rot="4053528">
            <a:off x="7572065" y="2825279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CC8D7F-9876-4B27-9503-DCB924752EEC}"/>
              </a:ext>
            </a:extLst>
          </p:cNvPr>
          <p:cNvSpPr txBox="1"/>
          <p:nvPr/>
        </p:nvSpPr>
        <p:spPr>
          <a:xfrm>
            <a:off x="5921684" y="3368378"/>
            <a:ext cx="297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System health—moving average of canary client results.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933EF4-E7A6-4A3D-94BE-F6096DEFE7BB}"/>
              </a:ext>
            </a:extLst>
          </p:cNvPr>
          <p:cNvSpPr/>
          <p:nvPr/>
        </p:nvSpPr>
        <p:spPr>
          <a:xfrm rot="16200000">
            <a:off x="4966406" y="4074377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11C82C-7FB6-4DF0-96B1-8B83F343565E}"/>
              </a:ext>
            </a:extLst>
          </p:cNvPr>
          <p:cNvSpPr/>
          <p:nvPr/>
        </p:nvSpPr>
        <p:spPr>
          <a:xfrm>
            <a:off x="5201543" y="3421540"/>
            <a:ext cx="243942" cy="2522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F22E4D-1442-487D-9364-42BD210FCA7B}"/>
              </a:ext>
            </a:extLst>
          </p:cNvPr>
          <p:cNvSpPr txBox="1"/>
          <p:nvPr/>
        </p:nvSpPr>
        <p:spPr>
          <a:xfrm>
            <a:off x="690888" y="4320053"/>
            <a:ext cx="306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a canary access fails, the scores of the clients that accessed the server in that time period are decremented.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7B8769-BC8A-4984-915E-CD9779A4AE74}"/>
              </a:ext>
            </a:extLst>
          </p:cNvPr>
          <p:cNvSpPr/>
          <p:nvPr/>
        </p:nvSpPr>
        <p:spPr>
          <a:xfrm>
            <a:off x="780827" y="3378984"/>
            <a:ext cx="2831123" cy="56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Activity #1: Maintain partial ordering of clients</a:t>
            </a:r>
          </a:p>
        </p:txBody>
      </p:sp>
    </p:spTree>
    <p:extLst>
      <p:ext uri="{BB962C8B-B14F-4D97-AF65-F5344CB8AC3E}">
        <p14:creationId xmlns:p14="http://schemas.microsoft.com/office/powerpoint/2010/main" val="19708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-0.0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-0.1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F3BE794-A1C1-4A6A-A84E-5C204F13A776}"/>
              </a:ext>
            </a:extLst>
          </p:cNvPr>
          <p:cNvSpPr/>
          <p:nvPr/>
        </p:nvSpPr>
        <p:spPr>
          <a:xfrm>
            <a:off x="6582155" y="2420214"/>
            <a:ext cx="1727154" cy="852049"/>
          </a:xfrm>
          <a:custGeom>
            <a:avLst/>
            <a:gdLst>
              <a:gd name="connsiteX0" fmla="*/ 863577 w 1727154"/>
              <a:gd name="connsiteY0" fmla="*/ 0 h 852049"/>
              <a:gd name="connsiteX1" fmla="*/ 1723305 w 1727154"/>
              <a:gd name="connsiteY1" fmla="*/ 775832 h 852049"/>
              <a:gd name="connsiteX2" fmla="*/ 1727154 w 1727154"/>
              <a:gd name="connsiteY2" fmla="*/ 852049 h 852049"/>
              <a:gd name="connsiteX3" fmla="*/ 1294448 w 1727154"/>
              <a:gd name="connsiteY3" fmla="*/ 852049 h 852049"/>
              <a:gd name="connsiteX4" fmla="*/ 1286893 w 1727154"/>
              <a:gd name="connsiteY4" fmla="*/ 777108 h 852049"/>
              <a:gd name="connsiteX5" fmla="*/ 863577 w 1727154"/>
              <a:gd name="connsiteY5" fmla="*/ 432095 h 852049"/>
              <a:gd name="connsiteX6" fmla="*/ 440261 w 1727154"/>
              <a:gd name="connsiteY6" fmla="*/ 777108 h 852049"/>
              <a:gd name="connsiteX7" fmla="*/ 432706 w 1727154"/>
              <a:gd name="connsiteY7" fmla="*/ 852049 h 852049"/>
              <a:gd name="connsiteX8" fmla="*/ 0 w 1727154"/>
              <a:gd name="connsiteY8" fmla="*/ 852049 h 852049"/>
              <a:gd name="connsiteX9" fmla="*/ 3849 w 1727154"/>
              <a:gd name="connsiteY9" fmla="*/ 775832 h 852049"/>
              <a:gd name="connsiteX10" fmla="*/ 863577 w 1727154"/>
              <a:gd name="connsiteY10" fmla="*/ 0 h 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154" h="852049">
                <a:moveTo>
                  <a:pt x="863577" y="0"/>
                </a:moveTo>
                <a:cubicBezTo>
                  <a:pt x="1311026" y="0"/>
                  <a:pt x="1679050" y="340059"/>
                  <a:pt x="1723305" y="775832"/>
                </a:cubicBezTo>
                <a:lnTo>
                  <a:pt x="1727154" y="852049"/>
                </a:lnTo>
                <a:lnTo>
                  <a:pt x="1294448" y="852049"/>
                </a:lnTo>
                <a:lnTo>
                  <a:pt x="1286893" y="777108"/>
                </a:lnTo>
                <a:cubicBezTo>
                  <a:pt x="1246602" y="580210"/>
                  <a:pt x="1072386" y="432095"/>
                  <a:pt x="863577" y="432095"/>
                </a:cubicBezTo>
                <a:cubicBezTo>
                  <a:pt x="654768" y="432095"/>
                  <a:pt x="480552" y="580210"/>
                  <a:pt x="440261" y="777108"/>
                </a:cubicBezTo>
                <a:lnTo>
                  <a:pt x="432706" y="852049"/>
                </a:lnTo>
                <a:lnTo>
                  <a:pt x="0" y="852049"/>
                </a:lnTo>
                <a:lnTo>
                  <a:pt x="3849" y="775832"/>
                </a:lnTo>
                <a:cubicBezTo>
                  <a:pt x="48104" y="340059"/>
                  <a:pt x="416128" y="0"/>
                  <a:pt x="86357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67000">
                <a:srgbClr val="00B050"/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8E033-5C6A-456B-A4C0-ED09B3D6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Comprises Two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5ED5B-990D-4CC4-9736-FD76A184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2" r="44616" b="14261"/>
          <a:stretch/>
        </p:blipFill>
        <p:spPr>
          <a:xfrm>
            <a:off x="4250085" y="1354020"/>
            <a:ext cx="626246" cy="1338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8B168-B830-47F8-9E4B-FD7BCD3BBAF6}"/>
              </a:ext>
            </a:extLst>
          </p:cNvPr>
          <p:cNvSpPr txBox="1"/>
          <p:nvPr/>
        </p:nvSpPr>
        <p:spPr>
          <a:xfrm>
            <a:off x="4258877" y="98468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D737D-81F4-490F-817B-E3C6B2EB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33" y="1206889"/>
            <a:ext cx="1730353" cy="1485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925479-DF0E-4133-848B-4003194B53A8}"/>
              </a:ext>
            </a:extLst>
          </p:cNvPr>
          <p:cNvSpPr/>
          <p:nvPr/>
        </p:nvSpPr>
        <p:spPr>
          <a:xfrm>
            <a:off x="7033846" y="1538781"/>
            <a:ext cx="167054" cy="159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C9CF4-8B5F-459B-A34B-D3D651BBC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5" y="1169354"/>
            <a:ext cx="913704" cy="91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E712341-3A2E-41C6-840B-D09EB06B9435}"/>
              </a:ext>
            </a:extLst>
          </p:cNvPr>
          <p:cNvSpPr/>
          <p:nvPr/>
        </p:nvSpPr>
        <p:spPr>
          <a:xfrm>
            <a:off x="4362956" y="3467378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D8DC61-1DD3-4F81-9C1F-DFD0EE075459}"/>
              </a:ext>
            </a:extLst>
          </p:cNvPr>
          <p:cNvSpPr/>
          <p:nvPr/>
        </p:nvSpPr>
        <p:spPr>
          <a:xfrm>
            <a:off x="4362956" y="4011768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8DE9C6-16D3-4FF9-B149-F34927DB0CE6}"/>
              </a:ext>
            </a:extLst>
          </p:cNvPr>
          <p:cNvSpPr/>
          <p:nvPr/>
        </p:nvSpPr>
        <p:spPr>
          <a:xfrm>
            <a:off x="4362956" y="452062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AFC9B9-902D-49EC-A8CD-F81F278CE750}"/>
              </a:ext>
            </a:extLst>
          </p:cNvPr>
          <p:cNvSpPr/>
          <p:nvPr/>
        </p:nvSpPr>
        <p:spPr>
          <a:xfrm>
            <a:off x="4362956" y="5043033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76329B-857F-4933-AFF8-DFADD1E8A418}"/>
              </a:ext>
            </a:extLst>
          </p:cNvPr>
          <p:cNvSpPr/>
          <p:nvPr/>
        </p:nvSpPr>
        <p:spPr>
          <a:xfrm>
            <a:off x="4362956" y="3742138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44AEF-9528-442D-A846-3D35A6563E6E}"/>
              </a:ext>
            </a:extLst>
          </p:cNvPr>
          <p:cNvSpPr/>
          <p:nvPr/>
        </p:nvSpPr>
        <p:spPr>
          <a:xfrm>
            <a:off x="4362956" y="4264548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0F7650-B72F-4DAC-BF69-5FA2206A11FC}"/>
              </a:ext>
            </a:extLst>
          </p:cNvPr>
          <p:cNvSpPr/>
          <p:nvPr/>
        </p:nvSpPr>
        <p:spPr>
          <a:xfrm>
            <a:off x="4362956" y="4786957"/>
            <a:ext cx="211015" cy="21101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1AB2DA-B2C0-4141-9D52-8BC42B2CDE6C}"/>
              </a:ext>
            </a:extLst>
          </p:cNvPr>
          <p:cNvSpPr/>
          <p:nvPr/>
        </p:nvSpPr>
        <p:spPr>
          <a:xfrm>
            <a:off x="5967321" y="4124218"/>
            <a:ext cx="2831123" cy="91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Activity #2: Set threshold between attackers and non-attackers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56FBF7-0EB4-42E6-AB3C-D0444687CFC2}"/>
              </a:ext>
            </a:extLst>
          </p:cNvPr>
          <p:cNvSpPr txBox="1"/>
          <p:nvPr/>
        </p:nvSpPr>
        <p:spPr>
          <a:xfrm>
            <a:off x="4060595" y="3061411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Clients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12CDAB-C2B6-4A77-BAEC-0420826EBBBF}"/>
              </a:ext>
            </a:extLst>
          </p:cNvPr>
          <p:cNvSpPr/>
          <p:nvPr/>
        </p:nvSpPr>
        <p:spPr>
          <a:xfrm rot="4053528">
            <a:off x="7558703" y="2839608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CC8D7F-9876-4B27-9503-DCB924752EEC}"/>
              </a:ext>
            </a:extLst>
          </p:cNvPr>
          <p:cNvSpPr txBox="1"/>
          <p:nvPr/>
        </p:nvSpPr>
        <p:spPr>
          <a:xfrm>
            <a:off x="5921684" y="3368378"/>
            <a:ext cx="297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System health—moving average of canary client results.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933EF4-E7A6-4A3D-94BE-F6096DEFE7BB}"/>
              </a:ext>
            </a:extLst>
          </p:cNvPr>
          <p:cNvSpPr/>
          <p:nvPr/>
        </p:nvSpPr>
        <p:spPr>
          <a:xfrm rot="16200000">
            <a:off x="4966406" y="4074377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11C82C-7FB6-4DF0-96B1-8B83F343565E}"/>
              </a:ext>
            </a:extLst>
          </p:cNvPr>
          <p:cNvSpPr/>
          <p:nvPr/>
        </p:nvSpPr>
        <p:spPr>
          <a:xfrm>
            <a:off x="5201543" y="3421540"/>
            <a:ext cx="243942" cy="2522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B3DAA9-5A77-4CD6-9B21-7971C36078DA}"/>
              </a:ext>
            </a:extLst>
          </p:cNvPr>
          <p:cNvSpPr/>
          <p:nvPr/>
        </p:nvSpPr>
        <p:spPr>
          <a:xfrm>
            <a:off x="780827" y="3378984"/>
            <a:ext cx="2831123" cy="563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Activity #1: Maintain partial ordering of clients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50014-A608-4B66-A8F6-0F4B2B2911B3}"/>
              </a:ext>
            </a:extLst>
          </p:cNvPr>
          <p:cNvSpPr txBox="1"/>
          <p:nvPr/>
        </p:nvSpPr>
        <p:spPr>
          <a:xfrm>
            <a:off x="5967321" y="5037922"/>
            <a:ext cx="3066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threshold is set by a PI Controller that tracks system health.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E89BEF-2BF6-4A7E-B871-D7CE40A99F7C}"/>
              </a:ext>
            </a:extLst>
          </p:cNvPr>
          <p:cNvSpPr/>
          <p:nvPr/>
        </p:nvSpPr>
        <p:spPr>
          <a:xfrm rot="2468001">
            <a:off x="7505334" y="2736379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C718121-DAE5-4882-AA30-22148CDF6B23}"/>
              </a:ext>
            </a:extLst>
          </p:cNvPr>
          <p:cNvSpPr/>
          <p:nvPr/>
        </p:nvSpPr>
        <p:spPr>
          <a:xfrm rot="401191">
            <a:off x="7337864" y="2712027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7 L 4.44444E-6 0.07569 L 4.44444E-6 -0.07847 L 4.44444E-6 -0.02847 " pathEditMode="relative" rAng="0" ptsTypes="AAAA">
                                      <p:cBhvr>
                                        <p:cTn id="2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A1B93F5-3AD8-4C85-A3F3-353DF41E4F9A}"/>
              </a:ext>
            </a:extLst>
          </p:cNvPr>
          <p:cNvSpPr/>
          <p:nvPr/>
        </p:nvSpPr>
        <p:spPr>
          <a:xfrm>
            <a:off x="6581482" y="2421384"/>
            <a:ext cx="1727154" cy="852049"/>
          </a:xfrm>
          <a:custGeom>
            <a:avLst/>
            <a:gdLst>
              <a:gd name="connsiteX0" fmla="*/ 863577 w 1727154"/>
              <a:gd name="connsiteY0" fmla="*/ 0 h 852049"/>
              <a:gd name="connsiteX1" fmla="*/ 1723305 w 1727154"/>
              <a:gd name="connsiteY1" fmla="*/ 775832 h 852049"/>
              <a:gd name="connsiteX2" fmla="*/ 1727154 w 1727154"/>
              <a:gd name="connsiteY2" fmla="*/ 852049 h 852049"/>
              <a:gd name="connsiteX3" fmla="*/ 1294448 w 1727154"/>
              <a:gd name="connsiteY3" fmla="*/ 852049 h 852049"/>
              <a:gd name="connsiteX4" fmla="*/ 1286893 w 1727154"/>
              <a:gd name="connsiteY4" fmla="*/ 777108 h 852049"/>
              <a:gd name="connsiteX5" fmla="*/ 863577 w 1727154"/>
              <a:gd name="connsiteY5" fmla="*/ 432095 h 852049"/>
              <a:gd name="connsiteX6" fmla="*/ 440261 w 1727154"/>
              <a:gd name="connsiteY6" fmla="*/ 777108 h 852049"/>
              <a:gd name="connsiteX7" fmla="*/ 432706 w 1727154"/>
              <a:gd name="connsiteY7" fmla="*/ 852049 h 852049"/>
              <a:gd name="connsiteX8" fmla="*/ 0 w 1727154"/>
              <a:gd name="connsiteY8" fmla="*/ 852049 h 852049"/>
              <a:gd name="connsiteX9" fmla="*/ 3849 w 1727154"/>
              <a:gd name="connsiteY9" fmla="*/ 775832 h 852049"/>
              <a:gd name="connsiteX10" fmla="*/ 863577 w 1727154"/>
              <a:gd name="connsiteY10" fmla="*/ 0 h 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154" h="852049">
                <a:moveTo>
                  <a:pt x="863577" y="0"/>
                </a:moveTo>
                <a:cubicBezTo>
                  <a:pt x="1311026" y="0"/>
                  <a:pt x="1679050" y="340059"/>
                  <a:pt x="1723305" y="775832"/>
                </a:cubicBezTo>
                <a:lnTo>
                  <a:pt x="1727154" y="852049"/>
                </a:lnTo>
                <a:lnTo>
                  <a:pt x="1294448" y="852049"/>
                </a:lnTo>
                <a:lnTo>
                  <a:pt x="1286893" y="777108"/>
                </a:lnTo>
                <a:cubicBezTo>
                  <a:pt x="1246602" y="580210"/>
                  <a:pt x="1072386" y="432095"/>
                  <a:pt x="863577" y="432095"/>
                </a:cubicBezTo>
                <a:cubicBezTo>
                  <a:pt x="654768" y="432095"/>
                  <a:pt x="480552" y="580210"/>
                  <a:pt x="440261" y="777108"/>
                </a:cubicBezTo>
                <a:lnTo>
                  <a:pt x="432706" y="852049"/>
                </a:lnTo>
                <a:lnTo>
                  <a:pt x="0" y="852049"/>
                </a:lnTo>
                <a:lnTo>
                  <a:pt x="3849" y="775832"/>
                </a:lnTo>
                <a:cubicBezTo>
                  <a:pt x="48104" y="340059"/>
                  <a:pt x="416128" y="0"/>
                  <a:pt x="86357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67000">
                <a:srgbClr val="00B050"/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8E033-5C6A-456B-A4C0-ED09B3D6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Comprises Two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5ED5B-990D-4CC4-9736-FD76A184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2" r="44616" b="14261"/>
          <a:stretch/>
        </p:blipFill>
        <p:spPr>
          <a:xfrm>
            <a:off x="4250085" y="1354020"/>
            <a:ext cx="626246" cy="1338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8B168-B830-47F8-9E4B-FD7BCD3BBAF6}"/>
              </a:ext>
            </a:extLst>
          </p:cNvPr>
          <p:cNvSpPr txBox="1"/>
          <p:nvPr/>
        </p:nvSpPr>
        <p:spPr>
          <a:xfrm>
            <a:off x="4258877" y="98468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D737D-81F4-490F-817B-E3C6B2EB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33" y="1206889"/>
            <a:ext cx="1730353" cy="1485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925479-DF0E-4133-848B-4003194B53A8}"/>
              </a:ext>
            </a:extLst>
          </p:cNvPr>
          <p:cNvSpPr/>
          <p:nvPr/>
        </p:nvSpPr>
        <p:spPr>
          <a:xfrm>
            <a:off x="7033846" y="1538781"/>
            <a:ext cx="167054" cy="159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C9CF4-8B5F-459B-A34B-D3D651BBC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5" y="1169354"/>
            <a:ext cx="913704" cy="91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E712341-3A2E-41C6-840B-D09EB06B9435}"/>
              </a:ext>
            </a:extLst>
          </p:cNvPr>
          <p:cNvSpPr/>
          <p:nvPr/>
        </p:nvSpPr>
        <p:spPr>
          <a:xfrm>
            <a:off x="4362956" y="3467378"/>
            <a:ext cx="211015" cy="2110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D8DC61-1DD3-4F81-9C1F-DFD0EE075459}"/>
              </a:ext>
            </a:extLst>
          </p:cNvPr>
          <p:cNvSpPr/>
          <p:nvPr/>
        </p:nvSpPr>
        <p:spPr>
          <a:xfrm>
            <a:off x="4362956" y="4011768"/>
            <a:ext cx="211015" cy="2110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8DE9C6-16D3-4FF9-B149-F34927DB0CE6}"/>
              </a:ext>
            </a:extLst>
          </p:cNvPr>
          <p:cNvSpPr/>
          <p:nvPr/>
        </p:nvSpPr>
        <p:spPr>
          <a:xfrm>
            <a:off x="4362956" y="4520623"/>
            <a:ext cx="211015" cy="21101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AFC9B9-902D-49EC-A8CD-F81F278CE750}"/>
              </a:ext>
            </a:extLst>
          </p:cNvPr>
          <p:cNvSpPr/>
          <p:nvPr/>
        </p:nvSpPr>
        <p:spPr>
          <a:xfrm>
            <a:off x="4362956" y="5043033"/>
            <a:ext cx="211015" cy="21101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76329B-857F-4933-AFF8-DFADD1E8A418}"/>
              </a:ext>
            </a:extLst>
          </p:cNvPr>
          <p:cNvSpPr/>
          <p:nvPr/>
        </p:nvSpPr>
        <p:spPr>
          <a:xfrm>
            <a:off x="4362956" y="3742138"/>
            <a:ext cx="211015" cy="211015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44AEF-9528-442D-A846-3D35A6563E6E}"/>
              </a:ext>
            </a:extLst>
          </p:cNvPr>
          <p:cNvSpPr/>
          <p:nvPr/>
        </p:nvSpPr>
        <p:spPr>
          <a:xfrm>
            <a:off x="4362956" y="4264548"/>
            <a:ext cx="211015" cy="21101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0F7650-B72F-4DAC-BF69-5FA2206A11FC}"/>
              </a:ext>
            </a:extLst>
          </p:cNvPr>
          <p:cNvSpPr/>
          <p:nvPr/>
        </p:nvSpPr>
        <p:spPr>
          <a:xfrm>
            <a:off x="4362956" y="4786957"/>
            <a:ext cx="211015" cy="21101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1AB2DA-B2C0-4141-9D52-8BC42B2CDE6C}"/>
              </a:ext>
            </a:extLst>
          </p:cNvPr>
          <p:cNvSpPr/>
          <p:nvPr/>
        </p:nvSpPr>
        <p:spPr>
          <a:xfrm>
            <a:off x="5967321" y="4124218"/>
            <a:ext cx="2831123" cy="91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Activity #2: Set threshold between attackers and non-attackers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56FBF7-0EB4-42E6-AB3C-D0444687CFC2}"/>
              </a:ext>
            </a:extLst>
          </p:cNvPr>
          <p:cNvSpPr txBox="1"/>
          <p:nvPr/>
        </p:nvSpPr>
        <p:spPr>
          <a:xfrm>
            <a:off x="4060595" y="3061411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Clients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12CDAB-C2B6-4A77-BAEC-0420826EBBBF}"/>
              </a:ext>
            </a:extLst>
          </p:cNvPr>
          <p:cNvSpPr/>
          <p:nvPr/>
        </p:nvSpPr>
        <p:spPr>
          <a:xfrm rot="4053528">
            <a:off x="7572065" y="2825279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CC8D7F-9876-4B27-9503-DCB924752EEC}"/>
              </a:ext>
            </a:extLst>
          </p:cNvPr>
          <p:cNvSpPr txBox="1"/>
          <p:nvPr/>
        </p:nvSpPr>
        <p:spPr>
          <a:xfrm>
            <a:off x="5921684" y="3368378"/>
            <a:ext cx="297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System health—moving average of canary client results.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933EF4-E7A6-4A3D-94BE-F6096DEFE7BB}"/>
              </a:ext>
            </a:extLst>
          </p:cNvPr>
          <p:cNvSpPr/>
          <p:nvPr/>
        </p:nvSpPr>
        <p:spPr>
          <a:xfrm rot="16200000">
            <a:off x="4966406" y="3897401"/>
            <a:ext cx="229420" cy="720395"/>
          </a:xfrm>
          <a:custGeom>
            <a:avLst/>
            <a:gdLst>
              <a:gd name="connsiteX0" fmla="*/ 114711 w 229420"/>
              <a:gd name="connsiteY0" fmla="*/ 0 h 720395"/>
              <a:gd name="connsiteX1" fmla="*/ 152001 w 229420"/>
              <a:gd name="connsiteY1" fmla="*/ 498504 h 720395"/>
              <a:gd name="connsiteX2" fmla="*/ 159361 w 229420"/>
              <a:gd name="connsiteY2" fmla="*/ 499989 h 720395"/>
              <a:gd name="connsiteX3" fmla="*/ 229420 w 229420"/>
              <a:gd name="connsiteY3" fmla="*/ 605685 h 720395"/>
              <a:gd name="connsiteX4" fmla="*/ 114710 w 229420"/>
              <a:gd name="connsiteY4" fmla="*/ 720395 h 720395"/>
              <a:gd name="connsiteX5" fmla="*/ 0 w 229420"/>
              <a:gd name="connsiteY5" fmla="*/ 605685 h 720395"/>
              <a:gd name="connsiteX6" fmla="*/ 70060 w 229420"/>
              <a:gd name="connsiteY6" fmla="*/ 499989 h 720395"/>
              <a:gd name="connsiteX7" fmla="*/ 77421 w 229420"/>
              <a:gd name="connsiteY7" fmla="*/ 498503 h 7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420" h="720395">
                <a:moveTo>
                  <a:pt x="114711" y="0"/>
                </a:moveTo>
                <a:lnTo>
                  <a:pt x="152001" y="498504"/>
                </a:lnTo>
                <a:lnTo>
                  <a:pt x="159361" y="499989"/>
                </a:lnTo>
                <a:cubicBezTo>
                  <a:pt x="200532" y="517403"/>
                  <a:pt x="229420" y="558170"/>
                  <a:pt x="229420" y="605685"/>
                </a:cubicBezTo>
                <a:cubicBezTo>
                  <a:pt x="229420" y="669038"/>
                  <a:pt x="178063" y="720395"/>
                  <a:pt x="114710" y="720395"/>
                </a:cubicBezTo>
                <a:cubicBezTo>
                  <a:pt x="51357" y="720395"/>
                  <a:pt x="0" y="669038"/>
                  <a:pt x="0" y="605685"/>
                </a:cubicBezTo>
                <a:cubicBezTo>
                  <a:pt x="0" y="558170"/>
                  <a:pt x="28889" y="517403"/>
                  <a:pt x="70060" y="499989"/>
                </a:cubicBezTo>
                <a:lnTo>
                  <a:pt x="77421" y="498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11C82C-7FB6-4DF0-96B1-8B83F343565E}"/>
              </a:ext>
            </a:extLst>
          </p:cNvPr>
          <p:cNvSpPr/>
          <p:nvPr/>
        </p:nvSpPr>
        <p:spPr>
          <a:xfrm>
            <a:off x="5201543" y="3421540"/>
            <a:ext cx="243942" cy="2522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B3DAA9-5A77-4CD6-9B21-7971C36078DA}"/>
              </a:ext>
            </a:extLst>
          </p:cNvPr>
          <p:cNvSpPr/>
          <p:nvPr/>
        </p:nvSpPr>
        <p:spPr>
          <a:xfrm>
            <a:off x="780827" y="3378984"/>
            <a:ext cx="2831123" cy="563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Activity #1: Maintain partial ordering of clients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50014-A608-4B66-A8F6-0F4B2B2911B3}"/>
              </a:ext>
            </a:extLst>
          </p:cNvPr>
          <p:cNvSpPr txBox="1"/>
          <p:nvPr/>
        </p:nvSpPr>
        <p:spPr>
          <a:xfrm>
            <a:off x="5967321" y="5037922"/>
            <a:ext cx="3066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threshold is set by a PI Controller that tracks system health.</a:t>
            </a:r>
          </a:p>
        </p:txBody>
      </p:sp>
    </p:spTree>
    <p:extLst>
      <p:ext uri="{BB962C8B-B14F-4D97-AF65-F5344CB8AC3E}">
        <p14:creationId xmlns:p14="http://schemas.microsoft.com/office/powerpoint/2010/main" val="21856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4.44444E-6 0.1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E4DC-D57D-40E3-B7D1-412EA3A7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Behavior Under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26A52-8990-4DAD-A852-A62D9A0B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Non-attack period</a:t>
            </a:r>
          </a:p>
          <a:p>
            <a:pPr lvl="1"/>
            <a:r>
              <a:rPr lang="en-US" dirty="0"/>
              <a:t>Client scores are drifting</a:t>
            </a:r>
            <a:br>
              <a:rPr lang="en-US" dirty="0"/>
            </a:br>
            <a:r>
              <a:rPr lang="en-US" dirty="0"/>
              <a:t>towards zero.</a:t>
            </a:r>
          </a:p>
          <a:p>
            <a:pPr lvl="1"/>
            <a:r>
              <a:rPr lang="en-US" dirty="0"/>
              <a:t>The threshold is below</a:t>
            </a:r>
            <a:br>
              <a:rPr lang="en-US" dirty="0"/>
            </a:br>
            <a:r>
              <a:rPr lang="en-US" dirty="0"/>
              <a:t>all client scores.</a:t>
            </a:r>
          </a:p>
          <a:p>
            <a:r>
              <a:rPr lang="en-US" dirty="0"/>
              <a:t>The attack begins</a:t>
            </a:r>
          </a:p>
          <a:p>
            <a:pPr lvl="1"/>
            <a:r>
              <a:rPr lang="en-US" dirty="0"/>
              <a:t>The threshold rises</a:t>
            </a:r>
            <a:br>
              <a:rPr lang="en-US" dirty="0"/>
            </a:br>
            <a:r>
              <a:rPr lang="en-US" dirty="0"/>
              <a:t>dramatically.</a:t>
            </a:r>
          </a:p>
          <a:p>
            <a:pPr lvl="1"/>
            <a:r>
              <a:rPr lang="en-US" dirty="0"/>
              <a:t>Attackers’ scores drop</a:t>
            </a:r>
            <a:br>
              <a:rPr lang="en-US" dirty="0"/>
            </a:br>
            <a:r>
              <a:rPr lang="en-US" dirty="0"/>
              <a:t>more than good-</a:t>
            </a:r>
            <a:br>
              <a:rPr lang="en-US" dirty="0"/>
            </a:br>
            <a:r>
              <a:rPr lang="en-US" dirty="0"/>
              <a:t>client scores.</a:t>
            </a:r>
          </a:p>
          <a:p>
            <a:r>
              <a:rPr lang="en-US" dirty="0"/>
              <a:t>The attack continues</a:t>
            </a:r>
          </a:p>
          <a:p>
            <a:pPr lvl="1"/>
            <a:r>
              <a:rPr lang="en-US" dirty="0"/>
              <a:t>The threshold oscillates, blocking-then-forgiving</a:t>
            </a:r>
          </a:p>
          <a:p>
            <a:pPr lvl="1"/>
            <a:r>
              <a:rPr lang="en-US" dirty="0"/>
              <a:t>The attacker and non-attacker scores separate, eliminating the false-positive blocking that occurred in the first seconds of the attack.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027A5-4B9E-4306-ACFB-D577A2042F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06" y="914402"/>
            <a:ext cx="4886325" cy="433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20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E4DC-D57D-40E3-B7D1-412EA3A7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Behavior Under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26A52-8990-4DAD-A852-A62D9A0B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Non-attack period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Client scores are drifting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towards zero.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threshold is below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all client scores.</a:t>
            </a:r>
          </a:p>
          <a:p>
            <a:r>
              <a:rPr lang="en-US" dirty="0"/>
              <a:t>The attack begins</a:t>
            </a:r>
          </a:p>
          <a:p>
            <a:pPr lvl="1"/>
            <a:r>
              <a:rPr lang="en-US" dirty="0"/>
              <a:t>The threshold rises</a:t>
            </a:r>
            <a:br>
              <a:rPr lang="en-US" dirty="0"/>
            </a:br>
            <a:r>
              <a:rPr lang="en-US" dirty="0"/>
              <a:t>dramatically.</a:t>
            </a:r>
          </a:p>
          <a:p>
            <a:pPr lvl="1"/>
            <a:r>
              <a:rPr lang="en-US" dirty="0"/>
              <a:t>Attackers’ scores drop</a:t>
            </a:r>
            <a:br>
              <a:rPr lang="en-US" dirty="0"/>
            </a:br>
            <a:r>
              <a:rPr lang="en-US" dirty="0"/>
              <a:t>more than good-</a:t>
            </a:r>
            <a:br>
              <a:rPr lang="en-US" dirty="0"/>
            </a:br>
            <a:r>
              <a:rPr lang="en-US" dirty="0"/>
              <a:t>client scores.</a:t>
            </a:r>
          </a:p>
          <a:p>
            <a:r>
              <a:rPr lang="en-US" dirty="0"/>
              <a:t>The attack continues</a:t>
            </a:r>
          </a:p>
          <a:p>
            <a:pPr lvl="1"/>
            <a:r>
              <a:rPr lang="en-US" dirty="0"/>
              <a:t>The threshold oscillates, blocking-then-forgiving</a:t>
            </a:r>
          </a:p>
          <a:p>
            <a:pPr lvl="1"/>
            <a:r>
              <a:rPr lang="en-US" dirty="0"/>
              <a:t>The attacker and non-attacker scores separate, eliminating the false-positive blocking that occurred in the first seconds of the attack.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027A5-4B9E-4306-ACFB-D577A2042F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06" y="914402"/>
            <a:ext cx="4886325" cy="43334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54DF002-3FC0-4035-A3E9-2548CAA94BA4}"/>
              </a:ext>
            </a:extLst>
          </p:cNvPr>
          <p:cNvSpPr/>
          <p:nvPr/>
        </p:nvSpPr>
        <p:spPr>
          <a:xfrm>
            <a:off x="3886200" y="1154515"/>
            <a:ext cx="2188834" cy="585385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7D9FADE-0CC5-4E82-871A-36052D74B97B}"/>
              </a:ext>
            </a:extLst>
          </p:cNvPr>
          <p:cNvSpPr/>
          <p:nvPr/>
        </p:nvSpPr>
        <p:spPr>
          <a:xfrm flipV="1">
            <a:off x="3886200" y="1535515"/>
            <a:ext cx="2188834" cy="585385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81915B-AA80-4577-AAB6-54FD5BA37BEE}"/>
              </a:ext>
            </a:extLst>
          </p:cNvPr>
          <p:cNvSpPr/>
          <p:nvPr/>
        </p:nvSpPr>
        <p:spPr>
          <a:xfrm>
            <a:off x="3886200" y="2273302"/>
            <a:ext cx="2188834" cy="585385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EE991B-77E7-4702-B97F-999CF8C11160}"/>
              </a:ext>
            </a:extLst>
          </p:cNvPr>
          <p:cNvSpPr/>
          <p:nvPr/>
        </p:nvSpPr>
        <p:spPr>
          <a:xfrm flipV="1">
            <a:off x="3886200" y="2654302"/>
            <a:ext cx="2188834" cy="585385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E4DC-D57D-40E3-B7D1-412EA3A7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Behavior Under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26A52-8990-4DAD-A852-A62D9A0B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Non-attack period</a:t>
            </a:r>
          </a:p>
          <a:p>
            <a:pPr lvl="1"/>
            <a:r>
              <a:rPr lang="en-US" dirty="0"/>
              <a:t>Client scores are drifting</a:t>
            </a:r>
            <a:br>
              <a:rPr lang="en-US" dirty="0"/>
            </a:br>
            <a:r>
              <a:rPr lang="en-US" dirty="0"/>
              <a:t>towards zero.</a:t>
            </a:r>
          </a:p>
          <a:p>
            <a:pPr lvl="1"/>
            <a:r>
              <a:rPr lang="en-US" dirty="0"/>
              <a:t>The threshold is below</a:t>
            </a:r>
            <a:br>
              <a:rPr lang="en-US" dirty="0"/>
            </a:br>
            <a:r>
              <a:rPr lang="en-US" dirty="0"/>
              <a:t>all client scores.</a:t>
            </a:r>
          </a:p>
          <a:p>
            <a:r>
              <a:rPr lang="en-US" dirty="0">
                <a:solidFill>
                  <a:srgbClr val="FF0000"/>
                </a:solidFill>
              </a:rPr>
              <a:t>The attack begins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threshold rises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dramatically.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Attackers’ scores drop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more than good-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client scores.</a:t>
            </a:r>
          </a:p>
          <a:p>
            <a:r>
              <a:rPr lang="en-US" dirty="0"/>
              <a:t>The attack continues</a:t>
            </a:r>
          </a:p>
          <a:p>
            <a:pPr lvl="1"/>
            <a:r>
              <a:rPr lang="en-US" dirty="0"/>
              <a:t>The threshold oscillates, blocking-then-forgiving</a:t>
            </a:r>
          </a:p>
          <a:p>
            <a:pPr lvl="1"/>
            <a:r>
              <a:rPr lang="en-US" dirty="0"/>
              <a:t>The attacker and non-attacker scores separate, eliminating the false-positive blocking that occurred in the first seconds of the attack.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027A5-4B9E-4306-ACFB-D577A2042F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06" y="914402"/>
            <a:ext cx="4886325" cy="433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132D69-D62E-43FC-A20C-BFE4A741D8C6}"/>
              </a:ext>
            </a:extLst>
          </p:cNvPr>
          <p:cNvSpPr/>
          <p:nvPr/>
        </p:nvSpPr>
        <p:spPr>
          <a:xfrm>
            <a:off x="5742993" y="1415771"/>
            <a:ext cx="1329612" cy="1161033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ADDCB7A-36A4-4EF0-AF78-206E8E183729}"/>
              </a:ext>
            </a:extLst>
          </p:cNvPr>
          <p:cNvSpPr/>
          <p:nvPr/>
        </p:nvSpPr>
        <p:spPr>
          <a:xfrm flipV="1">
            <a:off x="5742993" y="2180129"/>
            <a:ext cx="1329612" cy="1161033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E4DC-D57D-40E3-B7D1-412EA3A7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NNBC Behavior Under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26A52-8990-4DAD-A852-A62D9A0B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Non-attack period</a:t>
            </a:r>
          </a:p>
          <a:p>
            <a:pPr lvl="1"/>
            <a:r>
              <a:rPr lang="en-US" dirty="0"/>
              <a:t>Client scores are drifting</a:t>
            </a:r>
            <a:br>
              <a:rPr lang="en-US" dirty="0"/>
            </a:br>
            <a:r>
              <a:rPr lang="en-US" dirty="0"/>
              <a:t>towards zero.</a:t>
            </a:r>
          </a:p>
          <a:p>
            <a:pPr lvl="1"/>
            <a:r>
              <a:rPr lang="en-US" dirty="0"/>
              <a:t>The threshold is below</a:t>
            </a:r>
            <a:br>
              <a:rPr lang="en-US" dirty="0"/>
            </a:br>
            <a:r>
              <a:rPr lang="en-US" dirty="0"/>
              <a:t>all client scores.</a:t>
            </a:r>
          </a:p>
          <a:p>
            <a:r>
              <a:rPr lang="en-US" dirty="0"/>
              <a:t>The attack begins</a:t>
            </a:r>
          </a:p>
          <a:p>
            <a:pPr lvl="1"/>
            <a:r>
              <a:rPr lang="en-US" dirty="0"/>
              <a:t>The threshold rises</a:t>
            </a:r>
            <a:br>
              <a:rPr lang="en-US" dirty="0"/>
            </a:br>
            <a:r>
              <a:rPr lang="en-US" dirty="0"/>
              <a:t>dramatically.</a:t>
            </a:r>
          </a:p>
          <a:p>
            <a:pPr lvl="1"/>
            <a:r>
              <a:rPr lang="en-US" dirty="0"/>
              <a:t>Attackers’ scores drop</a:t>
            </a:r>
            <a:br>
              <a:rPr lang="en-US" dirty="0"/>
            </a:br>
            <a:r>
              <a:rPr lang="en-US" dirty="0"/>
              <a:t>more than good-</a:t>
            </a:r>
            <a:br>
              <a:rPr lang="en-US" dirty="0"/>
            </a:br>
            <a:r>
              <a:rPr lang="en-US" dirty="0"/>
              <a:t>client scores.</a:t>
            </a:r>
          </a:p>
          <a:p>
            <a:r>
              <a:rPr lang="en-US" dirty="0">
                <a:solidFill>
                  <a:srgbClr val="FF0000"/>
                </a:solidFill>
              </a:rPr>
              <a:t>The attack continues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threshold oscillates, blocking-then-forgiving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attacker and non-attacker scores separate, eliminating the false-positive blocking that occurred in the first seconds of the attack.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027A5-4B9E-4306-ACFB-D577A2042F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06" y="914402"/>
            <a:ext cx="4886325" cy="433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439BF4C-2024-4578-A3EB-8B1C6E0F652D}"/>
              </a:ext>
            </a:extLst>
          </p:cNvPr>
          <p:cNvSpPr/>
          <p:nvPr/>
        </p:nvSpPr>
        <p:spPr>
          <a:xfrm rot="1595301">
            <a:off x="6504914" y="2990041"/>
            <a:ext cx="2491019" cy="891093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974" h="585385">
                <a:moveTo>
                  <a:pt x="0" y="585385"/>
                </a:moveTo>
                <a:cubicBezTo>
                  <a:pt x="32808" y="363135"/>
                  <a:pt x="224687" y="131360"/>
                  <a:pt x="568905" y="46905"/>
                </a:cubicBezTo>
                <a:cubicBezTo>
                  <a:pt x="913123" y="-37550"/>
                  <a:pt x="1760078" y="3725"/>
                  <a:pt x="2065310" y="78655"/>
                </a:cubicBezTo>
                <a:cubicBezTo>
                  <a:pt x="2370543" y="153585"/>
                  <a:pt x="2406866" y="332866"/>
                  <a:pt x="2400300" y="4964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C15850D-CF3D-42CD-8B05-6F5307DE2ACC}"/>
              </a:ext>
            </a:extLst>
          </p:cNvPr>
          <p:cNvSpPr/>
          <p:nvPr/>
        </p:nvSpPr>
        <p:spPr>
          <a:xfrm rot="1489439" flipV="1">
            <a:off x="6329235" y="3298072"/>
            <a:ext cx="2450903" cy="1132861"/>
          </a:xfrm>
          <a:custGeom>
            <a:avLst/>
            <a:gdLst>
              <a:gd name="connsiteX0" fmla="*/ 0 w 2420756"/>
              <a:gd name="connsiteY0" fmla="*/ 633972 h 633972"/>
              <a:gd name="connsiteX1" fmla="*/ 368300 w 2420756"/>
              <a:gd name="connsiteY1" fmla="*/ 87872 h 633972"/>
              <a:gd name="connsiteX2" fmla="*/ 1816100 w 2420756"/>
              <a:gd name="connsiteY2" fmla="*/ 24372 h 633972"/>
              <a:gd name="connsiteX3" fmla="*/ 2349500 w 2420756"/>
              <a:gd name="connsiteY3" fmla="*/ 329172 h 633972"/>
              <a:gd name="connsiteX4" fmla="*/ 2400300 w 2420756"/>
              <a:gd name="connsiteY4" fmla="*/ 545072 h 633972"/>
              <a:gd name="connsiteX0" fmla="*/ 0 w 2401763"/>
              <a:gd name="connsiteY0" fmla="*/ 619374 h 619374"/>
              <a:gd name="connsiteX1" fmla="*/ 368300 w 2401763"/>
              <a:gd name="connsiteY1" fmla="*/ 73274 h 619374"/>
              <a:gd name="connsiteX2" fmla="*/ 1816100 w 2401763"/>
              <a:gd name="connsiteY2" fmla="*/ 9774 h 619374"/>
              <a:gd name="connsiteX3" fmla="*/ 2065310 w 2401763"/>
              <a:gd name="connsiteY3" fmla="*/ 112644 h 619374"/>
              <a:gd name="connsiteX4" fmla="*/ 2400300 w 2401763"/>
              <a:gd name="connsiteY4" fmla="*/ 530474 h 619374"/>
              <a:gd name="connsiteX0" fmla="*/ 0 w 2401985"/>
              <a:gd name="connsiteY0" fmla="*/ 619374 h 619374"/>
              <a:gd name="connsiteX1" fmla="*/ 368300 w 2401985"/>
              <a:gd name="connsiteY1" fmla="*/ 73274 h 619374"/>
              <a:gd name="connsiteX2" fmla="*/ 1816100 w 2401985"/>
              <a:gd name="connsiteY2" fmla="*/ 9774 h 619374"/>
              <a:gd name="connsiteX3" fmla="*/ 2065310 w 2401985"/>
              <a:gd name="connsiteY3" fmla="*/ 112644 h 619374"/>
              <a:gd name="connsiteX4" fmla="*/ 2400300 w 2401985"/>
              <a:gd name="connsiteY4" fmla="*/ 530474 h 619374"/>
              <a:gd name="connsiteX0" fmla="*/ 0 w 2400452"/>
              <a:gd name="connsiteY0" fmla="*/ 619374 h 619374"/>
              <a:gd name="connsiteX1" fmla="*/ 368300 w 2400452"/>
              <a:gd name="connsiteY1" fmla="*/ 73274 h 619374"/>
              <a:gd name="connsiteX2" fmla="*/ 1816100 w 2400452"/>
              <a:gd name="connsiteY2" fmla="*/ 9774 h 619374"/>
              <a:gd name="connsiteX3" fmla="*/ 2065310 w 2400452"/>
              <a:gd name="connsiteY3" fmla="*/ 112644 h 619374"/>
              <a:gd name="connsiteX4" fmla="*/ 2400300 w 2400452"/>
              <a:gd name="connsiteY4" fmla="*/ 530474 h 619374"/>
              <a:gd name="connsiteX0" fmla="*/ 0 w 2400452"/>
              <a:gd name="connsiteY0" fmla="*/ 590849 h 590849"/>
              <a:gd name="connsiteX1" fmla="*/ 368300 w 2400452"/>
              <a:gd name="connsiteY1" fmla="*/ 44749 h 590849"/>
              <a:gd name="connsiteX2" fmla="*/ 2065310 w 2400452"/>
              <a:gd name="connsiteY2" fmla="*/ 84119 h 590849"/>
              <a:gd name="connsiteX3" fmla="*/ 2400300 w 2400452"/>
              <a:gd name="connsiteY3" fmla="*/ 501949 h 590849"/>
              <a:gd name="connsiteX0" fmla="*/ 0 w 2400974"/>
              <a:gd name="connsiteY0" fmla="*/ 585385 h 585385"/>
              <a:gd name="connsiteX1" fmla="*/ 568905 w 2400974"/>
              <a:gd name="connsiteY1" fmla="*/ 46905 h 585385"/>
              <a:gd name="connsiteX2" fmla="*/ 2065310 w 2400974"/>
              <a:gd name="connsiteY2" fmla="*/ 78655 h 585385"/>
              <a:gd name="connsiteX3" fmla="*/ 2400300 w 2400974"/>
              <a:gd name="connsiteY3" fmla="*/ 496485 h 585385"/>
              <a:gd name="connsiteX0" fmla="*/ 0 w 2419281"/>
              <a:gd name="connsiteY0" fmla="*/ 877198 h 877198"/>
              <a:gd name="connsiteX1" fmla="*/ 587212 w 2419281"/>
              <a:gd name="connsiteY1" fmla="*/ 66746 h 877198"/>
              <a:gd name="connsiteX2" fmla="*/ 2083617 w 2419281"/>
              <a:gd name="connsiteY2" fmla="*/ 98496 h 877198"/>
              <a:gd name="connsiteX3" fmla="*/ 2418607 w 2419281"/>
              <a:gd name="connsiteY3" fmla="*/ 516326 h 8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281" h="877198">
                <a:moveTo>
                  <a:pt x="0" y="877198"/>
                </a:moveTo>
                <a:cubicBezTo>
                  <a:pt x="32808" y="654948"/>
                  <a:pt x="239943" y="196530"/>
                  <a:pt x="587212" y="66746"/>
                </a:cubicBezTo>
                <a:cubicBezTo>
                  <a:pt x="934482" y="-63038"/>
                  <a:pt x="1778385" y="23566"/>
                  <a:pt x="2083617" y="98496"/>
                </a:cubicBezTo>
                <a:cubicBezTo>
                  <a:pt x="2388850" y="173426"/>
                  <a:pt x="2425173" y="352707"/>
                  <a:pt x="2418607" y="51632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94544-356D-405C-A355-ECD1E516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" y="849085"/>
            <a:ext cx="8229600" cy="5211763"/>
          </a:xfrm>
        </p:spPr>
        <p:txBody>
          <a:bodyPr/>
          <a:lstStyle/>
          <a:p>
            <a:r>
              <a:rPr lang="en-US" dirty="0"/>
              <a:t>A highly-reactive NNBC blocks</a:t>
            </a:r>
            <a:br>
              <a:rPr lang="en-US" dirty="0"/>
            </a:br>
            <a:r>
              <a:rPr lang="en-US" i="1" dirty="0"/>
              <a:t>and forgives</a:t>
            </a:r>
            <a:r>
              <a:rPr lang="en-US" dirty="0"/>
              <a:t> very quickly.</a:t>
            </a:r>
          </a:p>
          <a:p>
            <a:pPr lvl="1"/>
            <a:r>
              <a:rPr lang="en-US" dirty="0"/>
              <a:t>This is a good thing—it quickly</a:t>
            </a:r>
            <a:br>
              <a:rPr lang="en-US" dirty="0"/>
            </a:br>
            <a:r>
              <a:rPr lang="en-US" dirty="0"/>
              <a:t>creates the separation.</a:t>
            </a:r>
          </a:p>
          <a:p>
            <a:pPr lvl="1"/>
            <a:r>
              <a:rPr lang="en-US" dirty="0"/>
              <a:t>But it also gives attackers</a:t>
            </a:r>
            <a:br>
              <a:rPr lang="en-US" dirty="0"/>
            </a:br>
            <a:r>
              <a:rPr lang="en-US" dirty="0"/>
              <a:t>more chances to deny service.</a:t>
            </a:r>
          </a:p>
          <a:p>
            <a:r>
              <a:rPr lang="en-US" dirty="0"/>
              <a:t>Solution: introduce a second,</a:t>
            </a:r>
            <a:br>
              <a:rPr lang="en-US" dirty="0"/>
            </a:br>
            <a:r>
              <a:rPr lang="en-US" dirty="0"/>
              <a:t>less-reactive NNBC.</a:t>
            </a:r>
          </a:p>
          <a:p>
            <a:pPr lvl="1"/>
            <a:r>
              <a:rPr lang="en-US" dirty="0"/>
              <a:t>The client is block if either NNBC</a:t>
            </a:r>
            <a:br>
              <a:rPr lang="en-US" dirty="0"/>
            </a:br>
            <a:r>
              <a:rPr lang="en-US" dirty="0"/>
              <a:t>blocks it.</a:t>
            </a:r>
          </a:p>
          <a:p>
            <a:pPr lvl="1"/>
            <a:r>
              <a:rPr lang="en-US" dirty="0"/>
              <a:t>The T2 NNBC only comes</a:t>
            </a:r>
            <a:br>
              <a:rPr lang="en-US" dirty="0"/>
            </a:br>
            <a:r>
              <a:rPr lang="en-US" dirty="0"/>
              <a:t>into play when the attacker</a:t>
            </a:r>
            <a:br>
              <a:rPr lang="en-US" dirty="0"/>
            </a:br>
            <a:r>
              <a:rPr lang="en-US" dirty="0"/>
              <a:t>persists.</a:t>
            </a:r>
          </a:p>
          <a:p>
            <a:pPr lvl="2"/>
            <a:r>
              <a:rPr lang="en-US" dirty="0"/>
              <a:t>The T2 NNBC ‘s time-to-forgive</a:t>
            </a:r>
            <a:br>
              <a:rPr lang="en-US" dirty="0"/>
            </a:br>
            <a:r>
              <a:rPr lang="en-US" dirty="0"/>
              <a:t>increases with the # times a client has</a:t>
            </a:r>
            <a:br>
              <a:rPr lang="en-US" dirty="0"/>
            </a:br>
            <a:r>
              <a:rPr lang="en-US" dirty="0"/>
              <a:t>been forgiven.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3D0392-4B77-4C5A-A051-3286E8001C21}"/>
              </a:ext>
            </a:extLst>
          </p:cNvPr>
          <p:cNvSpPr/>
          <p:nvPr/>
        </p:nvSpPr>
        <p:spPr>
          <a:xfrm>
            <a:off x="3917420" y="951721"/>
            <a:ext cx="4890673" cy="5109126"/>
          </a:xfrm>
          <a:custGeom>
            <a:avLst/>
            <a:gdLst>
              <a:gd name="connsiteX0" fmla="*/ 1049601 w 4890673"/>
              <a:gd name="connsiteY0" fmla="*/ 0 h 5109126"/>
              <a:gd name="connsiteX1" fmla="*/ 4514309 w 4890673"/>
              <a:gd name="connsiteY1" fmla="*/ 0 h 5109126"/>
              <a:gd name="connsiteX2" fmla="*/ 4890673 w 4890673"/>
              <a:gd name="connsiteY2" fmla="*/ 376364 h 5109126"/>
              <a:gd name="connsiteX3" fmla="*/ 4890673 w 4890673"/>
              <a:gd name="connsiteY3" fmla="*/ 4732762 h 5109126"/>
              <a:gd name="connsiteX4" fmla="*/ 4514309 w 4890673"/>
              <a:gd name="connsiteY4" fmla="*/ 5109126 h 5109126"/>
              <a:gd name="connsiteX5" fmla="*/ 1049601 w 4890673"/>
              <a:gd name="connsiteY5" fmla="*/ 5109126 h 5109126"/>
              <a:gd name="connsiteX6" fmla="*/ 673237 w 4890673"/>
              <a:gd name="connsiteY6" fmla="*/ 4732762 h 5109126"/>
              <a:gd name="connsiteX7" fmla="*/ 673237 w 4890673"/>
              <a:gd name="connsiteY7" fmla="*/ 4268746 h 5109126"/>
              <a:gd name="connsiteX8" fmla="*/ 583880 w 4890673"/>
              <a:gd name="connsiteY8" fmla="*/ 4277754 h 5109126"/>
              <a:gd name="connsiteX9" fmla="*/ 0 w 4890673"/>
              <a:gd name="connsiteY9" fmla="*/ 3693874 h 5109126"/>
              <a:gd name="connsiteX10" fmla="*/ 583880 w 4890673"/>
              <a:gd name="connsiteY10" fmla="*/ 3109994 h 5109126"/>
              <a:gd name="connsiteX11" fmla="*/ 673237 w 4890673"/>
              <a:gd name="connsiteY11" fmla="*/ 3119002 h 5109126"/>
              <a:gd name="connsiteX12" fmla="*/ 673237 w 4890673"/>
              <a:gd name="connsiteY12" fmla="*/ 2399724 h 5109126"/>
              <a:gd name="connsiteX13" fmla="*/ 583880 w 4890673"/>
              <a:gd name="connsiteY13" fmla="*/ 2408732 h 5109126"/>
              <a:gd name="connsiteX14" fmla="*/ 0 w 4890673"/>
              <a:gd name="connsiteY14" fmla="*/ 1824852 h 5109126"/>
              <a:gd name="connsiteX15" fmla="*/ 583880 w 4890673"/>
              <a:gd name="connsiteY15" fmla="*/ 1240972 h 5109126"/>
              <a:gd name="connsiteX16" fmla="*/ 673237 w 4890673"/>
              <a:gd name="connsiteY16" fmla="*/ 1249980 h 5109126"/>
              <a:gd name="connsiteX17" fmla="*/ 673237 w 4890673"/>
              <a:gd name="connsiteY17" fmla="*/ 376364 h 5109126"/>
              <a:gd name="connsiteX18" fmla="*/ 1049601 w 4890673"/>
              <a:gd name="connsiteY18" fmla="*/ 0 h 51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0673" h="5109126">
                <a:moveTo>
                  <a:pt x="1049601" y="0"/>
                </a:moveTo>
                <a:lnTo>
                  <a:pt x="4514309" y="0"/>
                </a:lnTo>
                <a:cubicBezTo>
                  <a:pt x="4722169" y="0"/>
                  <a:pt x="4890673" y="168504"/>
                  <a:pt x="4890673" y="376364"/>
                </a:cubicBezTo>
                <a:lnTo>
                  <a:pt x="4890673" y="4732762"/>
                </a:lnTo>
                <a:cubicBezTo>
                  <a:pt x="4890673" y="4940622"/>
                  <a:pt x="4722169" y="5109126"/>
                  <a:pt x="4514309" y="5109126"/>
                </a:cubicBezTo>
                <a:lnTo>
                  <a:pt x="1049601" y="5109126"/>
                </a:lnTo>
                <a:cubicBezTo>
                  <a:pt x="841741" y="5109126"/>
                  <a:pt x="673237" y="4940622"/>
                  <a:pt x="673237" y="4732762"/>
                </a:cubicBezTo>
                <a:lnTo>
                  <a:pt x="673237" y="4268746"/>
                </a:lnTo>
                <a:lnTo>
                  <a:pt x="583880" y="4277754"/>
                </a:lnTo>
                <a:cubicBezTo>
                  <a:pt x="261412" y="4277754"/>
                  <a:pt x="0" y="4016342"/>
                  <a:pt x="0" y="3693874"/>
                </a:cubicBezTo>
                <a:cubicBezTo>
                  <a:pt x="0" y="3371406"/>
                  <a:pt x="261412" y="3109994"/>
                  <a:pt x="583880" y="3109994"/>
                </a:cubicBezTo>
                <a:lnTo>
                  <a:pt x="673237" y="3119002"/>
                </a:lnTo>
                <a:lnTo>
                  <a:pt x="673237" y="2399724"/>
                </a:lnTo>
                <a:lnTo>
                  <a:pt x="583880" y="2408732"/>
                </a:lnTo>
                <a:cubicBezTo>
                  <a:pt x="261412" y="2408732"/>
                  <a:pt x="0" y="2147320"/>
                  <a:pt x="0" y="1824852"/>
                </a:cubicBezTo>
                <a:cubicBezTo>
                  <a:pt x="0" y="1502384"/>
                  <a:pt x="261412" y="1240972"/>
                  <a:pt x="583880" y="1240972"/>
                </a:cubicBezTo>
                <a:lnTo>
                  <a:pt x="673237" y="1249980"/>
                </a:lnTo>
                <a:lnTo>
                  <a:pt x="673237" y="376364"/>
                </a:lnTo>
                <a:cubicBezTo>
                  <a:pt x="673237" y="168504"/>
                  <a:pt x="841741" y="0"/>
                  <a:pt x="104960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61148-E9DB-4B80-B816-0685F70C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Persistent Infringement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4CFDD-0BDB-4A37-8309-0D854D9C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2" r="35369"/>
          <a:stretch/>
        </p:blipFill>
        <p:spPr>
          <a:xfrm>
            <a:off x="4029392" y="1109828"/>
            <a:ext cx="4657408" cy="48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BBDAA-B0F8-4633-8F36-239BE7CC116C}"/>
              </a:ext>
            </a:extLst>
          </p:cNvPr>
          <p:cNvSpPr/>
          <p:nvPr/>
        </p:nvSpPr>
        <p:spPr>
          <a:xfrm>
            <a:off x="352697" y="1005839"/>
            <a:ext cx="4145731" cy="79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9F85CF-426B-4BE5-8581-248B52BFC7D5}"/>
              </a:ext>
            </a:extLst>
          </p:cNvPr>
          <p:cNvSpPr/>
          <p:nvPr/>
        </p:nvSpPr>
        <p:spPr>
          <a:xfrm>
            <a:off x="352696" y="1802423"/>
            <a:ext cx="4145731" cy="227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07A8B-5403-4DE0-A1E8-0E5704BDB374}"/>
              </a:ext>
            </a:extLst>
          </p:cNvPr>
          <p:cNvSpPr/>
          <p:nvPr/>
        </p:nvSpPr>
        <p:spPr>
          <a:xfrm>
            <a:off x="352696" y="4080221"/>
            <a:ext cx="4145731" cy="1951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8EB33C-2123-44AB-B4C3-2384F68B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Performance Baseline</a:t>
            </a:r>
          </a:p>
          <a:p>
            <a:pPr lvl="1"/>
            <a:r>
              <a:rPr lang="en-US" dirty="0"/>
              <a:t>With no attacks, compare performance with and without the NNBC Firewall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Application-Level Volumetric Attack</a:t>
            </a:r>
          </a:p>
          <a:p>
            <a:pPr lvl="1"/>
            <a:r>
              <a:rPr lang="en-US" dirty="0"/>
              <a:t>GET-flood, accessing large image.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Application-Level Algorithmic Attack</a:t>
            </a:r>
          </a:p>
          <a:p>
            <a:pPr lvl="1"/>
            <a:r>
              <a:rPr lang="en-US" dirty="0"/>
              <a:t>A URL that crashes the server. A watchdog brings the server back up w/in 3 seconds.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Bandwidth Volumetric</a:t>
            </a:r>
          </a:p>
          <a:p>
            <a:pPr lvl="1"/>
            <a:r>
              <a:rPr lang="en-US" dirty="0"/>
              <a:t>The firewall must cooperate with the overlay network to thwart the attack.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Benign Oversubscription</a:t>
            </a:r>
          </a:p>
          <a:p>
            <a:pPr lvl="1"/>
            <a:r>
              <a:rPr lang="en-US" dirty="0"/>
              <a:t>For twelve minutes, the benign clients access the server at a higher rate than can be sustained.</a:t>
            </a:r>
          </a:p>
          <a:p>
            <a:pPr lvl="2"/>
            <a:r>
              <a:rPr lang="en-US" dirty="0"/>
              <a:t>Show that the NNBC firewall does not penalize the clients—that the server performance is not degraded beyond the effect of the </a:t>
            </a:r>
            <a:r>
              <a:rPr lang="en-US" dirty="0" err="1"/>
              <a:t>oversub-scription</a:t>
            </a:r>
            <a:r>
              <a:rPr lang="en-US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84C4F-A2BE-4023-AC17-9EC48F0739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59167" y="3814354"/>
            <a:ext cx="3338129" cy="2317065"/>
          </a:xfrm>
        </p:spPr>
        <p:txBody>
          <a:bodyPr/>
          <a:lstStyle/>
          <a:p>
            <a:r>
              <a:rPr lang="en-US" sz="2000" dirty="0"/>
              <a:t>5 Intel NUCs</a:t>
            </a:r>
          </a:p>
          <a:p>
            <a:pPr lvl="1"/>
            <a:r>
              <a:rPr lang="en-US" sz="1600" dirty="0"/>
              <a:t>3 run good and attack clients</a:t>
            </a:r>
          </a:p>
          <a:p>
            <a:pPr lvl="2"/>
            <a:r>
              <a:rPr lang="en-US" sz="1400" dirty="0"/>
              <a:t>Many thousands of IP addresses</a:t>
            </a:r>
          </a:p>
          <a:p>
            <a:pPr lvl="1"/>
            <a:r>
              <a:rPr lang="en-US" sz="1600" dirty="0"/>
              <a:t>1 runs the overlay network</a:t>
            </a:r>
          </a:p>
          <a:p>
            <a:pPr lvl="1"/>
            <a:r>
              <a:rPr lang="en-US" sz="1600" dirty="0"/>
              <a:t>1 runs the web server and its NNBC firewall</a:t>
            </a:r>
          </a:p>
          <a:p>
            <a:endParaRPr lang="en-US" sz="2000" dirty="0"/>
          </a:p>
        </p:txBody>
      </p:sp>
      <p:pic>
        <p:nvPicPr>
          <p:cNvPr id="3" name="Picture 2" descr="https://lh3.googleusercontent.com/--MpkTctrSds/XC9mOGf5k_I/AAAAAAAADbc/CzZqk3hQb7EbLUcMXeK65-RroCFNWEopwCL0BGAYYCw/h2048/5017634557699553774%253Faccount_id%253D1">
            <a:extLst>
              <a:ext uri="{FF2B5EF4-FFF2-40B4-BE49-F238E27FC236}">
                <a16:creationId xmlns:a16="http://schemas.microsoft.com/office/drawing/2014/main" id="{F7FE0E30-E7FD-4E65-BA1E-6BAD2F172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r="12159" b="30666"/>
          <a:stretch/>
        </p:blipFill>
        <p:spPr bwMode="auto">
          <a:xfrm>
            <a:off x="5453175" y="1005839"/>
            <a:ext cx="3338128" cy="28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6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9CE7-3EA3-4000-8548-F3C2499A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DDoS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1CF04-3FD5-48D1-8EED-B99F5FC2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Internet-accessible services (primarily HTTP/HTTPS) are critical to military, government and commercial operations.</a:t>
            </a:r>
          </a:p>
          <a:p>
            <a:pPr lvl="1"/>
            <a:r>
              <a:rPr lang="en-US" dirty="0"/>
              <a:t>Command-and-control, logistics</a:t>
            </a:r>
          </a:p>
          <a:p>
            <a:pPr lvl="1"/>
            <a:r>
              <a:rPr lang="en-US" dirty="0"/>
              <a:t>E-Commerce and public face</a:t>
            </a:r>
          </a:p>
          <a:p>
            <a:pPr lvl="1"/>
            <a:r>
              <a:rPr lang="en-US" dirty="0"/>
              <a:t>Real-time control, e.g., sensors (e.g., still and moving images); SCADA and non-SCADA control systems (e.g., thermostats)</a:t>
            </a:r>
          </a:p>
          <a:p>
            <a:r>
              <a:rPr lang="en-US" dirty="0"/>
              <a:t>Denial-of-service attacks are an </a:t>
            </a:r>
            <a:r>
              <a:rPr lang="en-US" u="sng" dirty="0"/>
              <a:t>easy</a:t>
            </a:r>
            <a:r>
              <a:rPr lang="en-US" dirty="0"/>
              <a:t> way for an adversary to significantly damage the organization or impede its ability to execute its mission</a:t>
            </a:r>
          </a:p>
          <a:p>
            <a:pPr lvl="1"/>
            <a:r>
              <a:rPr lang="en-US" dirty="0"/>
              <a:t>Military/Government: disable C2 or logistics; damage reputation or morale; attack critical national assets to force a concession.</a:t>
            </a:r>
          </a:p>
          <a:p>
            <a:pPr lvl="1"/>
            <a:r>
              <a:rPr lang="en-US" dirty="0"/>
              <a:t>Civilian: extorsion.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BA376-FD7A-446B-87AE-A922216FC428}"/>
              </a:ext>
            </a:extLst>
          </p:cNvPr>
          <p:cNvSpPr/>
          <p:nvPr/>
        </p:nvSpPr>
        <p:spPr>
          <a:xfrm>
            <a:off x="3117272" y="5134708"/>
            <a:ext cx="5569528" cy="9152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NNBC Firewall can defend any TCP-based service. That said, the web is the workhorse service and so is the defended service in all our experiments.</a:t>
            </a:r>
          </a:p>
        </p:txBody>
      </p:sp>
    </p:spTree>
    <p:extLst>
      <p:ext uri="{BB962C8B-B14F-4D97-AF65-F5344CB8AC3E}">
        <p14:creationId xmlns:p14="http://schemas.microsoft.com/office/powerpoint/2010/main" val="271257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Performance Baseline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8EB33C-2123-44AB-B4C3-2384F68B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0119"/>
            <a:ext cx="8229600" cy="3806046"/>
          </a:xfrm>
        </p:spPr>
        <p:txBody>
          <a:bodyPr/>
          <a:lstStyle/>
          <a:p>
            <a:r>
              <a:rPr lang="en-US" dirty="0"/>
              <a:t>Demonstrate that the NNBC does no</a:t>
            </a:r>
            <a:br>
              <a:rPr lang="en-US" dirty="0"/>
            </a:br>
            <a:r>
              <a:rPr lang="en-US" dirty="0"/>
              <a:t>harm under normal conditions.</a:t>
            </a:r>
          </a:p>
          <a:p>
            <a:pPr lvl="1"/>
            <a:r>
              <a:rPr lang="en-US" dirty="0"/>
              <a:t>1 hour experiment.</a:t>
            </a:r>
          </a:p>
          <a:p>
            <a:pPr lvl="1"/>
            <a:r>
              <a:rPr lang="en-US" dirty="0"/>
              <a:t>1000 clients, exponential distribution of</a:t>
            </a:r>
            <a:br>
              <a:rPr lang="en-US" dirty="0"/>
            </a:br>
            <a:r>
              <a:rPr lang="en-US" dirty="0"/>
              <a:t>accesses,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=90 seconds.</a:t>
            </a:r>
          </a:p>
          <a:p>
            <a:pPr lvl="1"/>
            <a:r>
              <a:rPr lang="en-US" dirty="0"/>
              <a:t>Requesting one of: a small static page;</a:t>
            </a:r>
            <a:br>
              <a:rPr lang="en-US" dirty="0"/>
            </a:br>
            <a:r>
              <a:rPr lang="en-US" dirty="0"/>
              <a:t>a large image; or dynamic content.</a:t>
            </a:r>
          </a:p>
          <a:p>
            <a:r>
              <a:rPr lang="en-US" dirty="0"/>
              <a:t>Over the entire experiment:</a:t>
            </a:r>
          </a:p>
          <a:p>
            <a:pPr lvl="1"/>
            <a:r>
              <a:rPr lang="en-US" dirty="0"/>
              <a:t>The sensor had 3 false-positive alerts.</a:t>
            </a:r>
          </a:p>
          <a:p>
            <a:pPr lvl="1"/>
            <a:r>
              <a:rPr lang="en-US" dirty="0"/>
              <a:t>But zero client accesses were blocked.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D6CEFF-DEA8-4305-BB5B-048344401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6241"/>
              </p:ext>
            </p:extLst>
          </p:nvPr>
        </p:nvGraphicFramePr>
        <p:xfrm>
          <a:off x="2093806" y="1056329"/>
          <a:ext cx="49563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204">
                  <a:extLst>
                    <a:ext uri="{9D8B030D-6E8A-4147-A177-3AD203B41FA5}">
                      <a16:colId xmlns:a16="http://schemas.microsoft.com/office/drawing/2014/main" val="1932726441"/>
                    </a:ext>
                  </a:extLst>
                </a:gridCol>
                <a:gridCol w="1392284">
                  <a:extLst>
                    <a:ext uri="{9D8B030D-6E8A-4147-A177-3AD203B41FA5}">
                      <a16:colId xmlns:a16="http://schemas.microsoft.com/office/drawing/2014/main" val="67439773"/>
                    </a:ext>
                  </a:extLst>
                </a:gridCol>
                <a:gridCol w="1337899">
                  <a:extLst>
                    <a:ext uri="{9D8B030D-6E8A-4147-A177-3AD203B41FA5}">
                      <a16:colId xmlns:a16="http://schemas.microsoft.com/office/drawing/2014/main" val="3776479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Undefended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# Successful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37,579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37,706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2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# Failed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5121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A8E30A0-9AD8-445E-9F4E-258D276596A6}"/>
              </a:ext>
            </a:extLst>
          </p:cNvPr>
          <p:cNvSpPr/>
          <p:nvPr/>
        </p:nvSpPr>
        <p:spPr>
          <a:xfrm>
            <a:off x="5690796" y="2664068"/>
            <a:ext cx="3164894" cy="3118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sensor reports a problem if its request takes more than one second.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client’s access is deemed a failure if it takes more than two seconds.</a:t>
            </a:r>
          </a:p>
        </p:txBody>
      </p:sp>
    </p:spTree>
    <p:extLst>
      <p:ext uri="{BB962C8B-B14F-4D97-AF65-F5344CB8AC3E}">
        <p14:creationId xmlns:p14="http://schemas.microsoft.com/office/powerpoint/2010/main" val="36241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2, 3, 4: Attack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76196-C4BE-4DBD-BF64-928540E2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4" y="1141933"/>
            <a:ext cx="7342927" cy="4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2, 3, 4: Attack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76196-C4BE-4DBD-BF64-928540E2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4" y="1141933"/>
            <a:ext cx="7342927" cy="48025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2EA0E9-C07B-4046-8AA3-CC6DD4DFC2B9}"/>
              </a:ext>
            </a:extLst>
          </p:cNvPr>
          <p:cNvSpPr/>
          <p:nvPr/>
        </p:nvSpPr>
        <p:spPr>
          <a:xfrm>
            <a:off x="3415005" y="1141933"/>
            <a:ext cx="4497354" cy="4213839"/>
          </a:xfrm>
          <a:prstGeom prst="rect">
            <a:avLst/>
          </a:prstGeom>
          <a:solidFill>
            <a:srgbClr val="EAEAF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75B45-A44B-45D2-B3D3-8879217CE54D}"/>
              </a:ext>
            </a:extLst>
          </p:cNvPr>
          <p:cNvSpPr/>
          <p:nvPr/>
        </p:nvSpPr>
        <p:spPr>
          <a:xfrm>
            <a:off x="4051676" y="1298007"/>
            <a:ext cx="3360341" cy="3542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C8621-9DF0-43FD-B8A5-41F19A60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66" y="1351797"/>
            <a:ext cx="3256382" cy="227077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4C6145-F743-4D67-A09A-813EB426E3EF}"/>
              </a:ext>
            </a:extLst>
          </p:cNvPr>
          <p:cNvSpPr/>
          <p:nvPr/>
        </p:nvSpPr>
        <p:spPr>
          <a:xfrm>
            <a:off x="4105466" y="3622568"/>
            <a:ext cx="3256383" cy="116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1,000 attackers, attacking once per second.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Accessing large image.</a:t>
            </a:r>
          </a:p>
        </p:txBody>
      </p:sp>
    </p:spTree>
    <p:extLst>
      <p:ext uri="{BB962C8B-B14F-4D97-AF65-F5344CB8AC3E}">
        <p14:creationId xmlns:p14="http://schemas.microsoft.com/office/powerpoint/2010/main" val="15736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2, 3, 4: Attack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76196-C4BE-4DBD-BF64-928540E2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4" y="1141933"/>
            <a:ext cx="7342927" cy="48025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07E181-CC2B-4CA5-8088-9120A69690AA}"/>
              </a:ext>
            </a:extLst>
          </p:cNvPr>
          <p:cNvSpPr/>
          <p:nvPr/>
        </p:nvSpPr>
        <p:spPr>
          <a:xfrm>
            <a:off x="5744009" y="962179"/>
            <a:ext cx="3356958" cy="50405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35B0B-A395-486C-BA28-AEE97C7E9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41" y="1015969"/>
            <a:ext cx="3255421" cy="2287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02DAC8-D939-429C-AA92-AE12668BDBB4}"/>
              </a:ext>
            </a:extLst>
          </p:cNvPr>
          <p:cNvSpPr/>
          <p:nvPr/>
        </p:nvSpPr>
        <p:spPr>
          <a:xfrm>
            <a:off x="5787041" y="3303036"/>
            <a:ext cx="3256383" cy="263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20 attackers, attacking once per 20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Accessing URL that shuts the defended server down. Watchdog restarts the server after 3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ultimate algorithmic attack!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F2687-1A0A-4D39-8FD1-363B5E596E21}"/>
              </a:ext>
            </a:extLst>
          </p:cNvPr>
          <p:cNvSpPr/>
          <p:nvPr/>
        </p:nvSpPr>
        <p:spPr>
          <a:xfrm>
            <a:off x="1492898" y="1132602"/>
            <a:ext cx="2155371" cy="4213839"/>
          </a:xfrm>
          <a:prstGeom prst="rect">
            <a:avLst/>
          </a:prstGeom>
          <a:solidFill>
            <a:srgbClr val="EAEAF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2, 3, 4: Attack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76196-C4BE-4DBD-BF64-928540E2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4" y="1141933"/>
            <a:ext cx="7342927" cy="48025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7E58D4-9C31-4D98-A718-3312C8086EB4}"/>
              </a:ext>
            </a:extLst>
          </p:cNvPr>
          <p:cNvSpPr/>
          <p:nvPr/>
        </p:nvSpPr>
        <p:spPr>
          <a:xfrm>
            <a:off x="1516828" y="1269240"/>
            <a:ext cx="4109281" cy="46752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1,000 attackers making POST requests as fast as they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POST contains 4MB of content, exhausting the network bandwidth.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Updating the overlay network’s blacklist has a 10 min latency.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96B411-A0AF-4EDC-AFD2-F361A822EE96}"/>
              </a:ext>
            </a:extLst>
          </p:cNvPr>
          <p:cNvCxnSpPr/>
          <p:nvPr/>
        </p:nvCxnSpPr>
        <p:spPr>
          <a:xfrm>
            <a:off x="1715994" y="3592936"/>
            <a:ext cx="2311400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C3110E-FA5B-4180-B2FC-CAE565792F9B}"/>
              </a:ext>
            </a:extLst>
          </p:cNvPr>
          <p:cNvCxnSpPr/>
          <p:nvPr/>
        </p:nvCxnSpPr>
        <p:spPr>
          <a:xfrm>
            <a:off x="1715994" y="3592936"/>
            <a:ext cx="2311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509648-5ADD-4F8A-B738-923D10EE565D}"/>
              </a:ext>
            </a:extLst>
          </p:cNvPr>
          <p:cNvCxnSpPr/>
          <p:nvPr/>
        </p:nvCxnSpPr>
        <p:spPr>
          <a:xfrm flipV="1">
            <a:off x="1715994" y="1522836"/>
            <a:ext cx="0" cy="2082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888B65-9B7A-4298-803B-F46E091F749E}"/>
              </a:ext>
            </a:extLst>
          </p:cNvPr>
          <p:cNvSpPr txBox="1"/>
          <p:nvPr/>
        </p:nvSpPr>
        <p:spPr>
          <a:xfrm>
            <a:off x="1834417" y="1269240"/>
            <a:ext cx="379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each quantum of the attack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34FD0-DCE9-474D-9604-CC8C497D3CF1}"/>
              </a:ext>
            </a:extLst>
          </p:cNvPr>
          <p:cNvSpPr txBox="1"/>
          <p:nvPr/>
        </p:nvSpPr>
        <p:spPr>
          <a:xfrm>
            <a:off x="2114116" y="3722304"/>
            <a:ext cx="306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of Attack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B47C02-084E-4EEB-AD67-4C3E2D20F5C8}"/>
              </a:ext>
            </a:extLst>
          </p:cNvPr>
          <p:cNvSpPr/>
          <p:nvPr/>
        </p:nvSpPr>
        <p:spPr>
          <a:xfrm>
            <a:off x="5067870" y="3230911"/>
            <a:ext cx="121920" cy="121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447BD17-5A74-42A3-A169-4412D6344292}"/>
              </a:ext>
            </a:extLst>
          </p:cNvPr>
          <p:cNvSpPr/>
          <p:nvPr/>
        </p:nvSpPr>
        <p:spPr>
          <a:xfrm>
            <a:off x="2905607" y="3139339"/>
            <a:ext cx="2162263" cy="306632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Flood</a:t>
            </a:r>
          </a:p>
        </p:txBody>
      </p:sp>
    </p:spTree>
    <p:extLst>
      <p:ext uri="{BB962C8B-B14F-4D97-AF65-F5344CB8AC3E}">
        <p14:creationId xmlns:p14="http://schemas.microsoft.com/office/powerpoint/2010/main" val="6198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9306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E5E5-5766-4543-A0DF-4F49B3B1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Benign Oversubscription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ADAEAE-0A88-4BD3-951D-AF45807C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2940"/>
            <a:ext cx="4041228" cy="2373225"/>
          </a:xfrm>
        </p:spPr>
        <p:txBody>
          <a:bodyPr/>
          <a:lstStyle/>
          <a:p>
            <a:r>
              <a:rPr lang="en-US" dirty="0"/>
              <a:t>Run a one-hour experiment with no attackers.</a:t>
            </a:r>
          </a:p>
          <a:p>
            <a:pPr lvl="1"/>
            <a:r>
              <a:rPr lang="en-US" dirty="0"/>
              <a:t>For the first 20 minutes, the client load is ~1/3 of the server’s capacity.</a:t>
            </a:r>
          </a:p>
          <a:p>
            <a:pPr lvl="1"/>
            <a:r>
              <a:rPr lang="en-US" dirty="0"/>
              <a:t>The client load triples over the next 5 min.</a:t>
            </a:r>
          </a:p>
          <a:p>
            <a:pPr lvl="1"/>
            <a:r>
              <a:rPr lang="en-US" dirty="0"/>
              <a:t>At 31:40, the client load reduces back to 1/3 server capacity.</a:t>
            </a:r>
          </a:p>
          <a:p>
            <a:pPr lvl="1"/>
            <a:r>
              <a:rPr lang="en-US" dirty="0"/>
              <a:t>A client request is deemed to have failed if it takes more than 2 seconds to resolve.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05CB463-117C-4CB3-B125-2669E76009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6069" y="3758194"/>
            <a:ext cx="4041228" cy="2373225"/>
          </a:xfrm>
        </p:spPr>
        <p:txBody>
          <a:bodyPr/>
          <a:lstStyle/>
          <a:p>
            <a:r>
              <a:rPr lang="en-US" dirty="0"/>
              <a:t>The NNBC-defended server has marginally worse performance.</a:t>
            </a:r>
          </a:p>
          <a:p>
            <a:pPr lvl="1"/>
            <a:r>
              <a:rPr lang="en-US" dirty="0"/>
              <a:t>The sensor detects DoS when its request takes more than 1 second.</a:t>
            </a:r>
          </a:p>
          <a:p>
            <a:r>
              <a:rPr lang="en-US" dirty="0"/>
              <a:t>But when the burst of activity ends, the performance of both systems returns to 100%.</a:t>
            </a:r>
          </a:p>
          <a:p>
            <a:pPr lvl="1"/>
            <a:r>
              <a:rPr lang="en-US" dirty="0"/>
              <a:t>The NNBC does not create a lasting negative impact.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7D816-CC3E-4F5B-A578-32872694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7"/>
          <a:stretch/>
        </p:blipFill>
        <p:spPr bwMode="auto">
          <a:xfrm>
            <a:off x="667406" y="1007707"/>
            <a:ext cx="7809188" cy="2750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3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33B7-BD68-4DEC-B51A-B5BD42A7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Bullets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7785-BA8A-4E7C-8A3A-3072409E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5"/>
          </a:xfrm>
        </p:spPr>
        <p:txBody>
          <a:bodyPr/>
          <a:lstStyle/>
          <a:p>
            <a:r>
              <a:rPr lang="en-US" dirty="0"/>
              <a:t>The NNBC Firewall detects and blocks zero-day, non-volumetric DDoS attacks.</a:t>
            </a:r>
          </a:p>
          <a:p>
            <a:pPr lvl="1"/>
            <a:r>
              <a:rPr lang="en-US" dirty="0"/>
              <a:t>No deep-packet inspection, it operates purely based on the impact that client requests have on server performance.</a:t>
            </a:r>
          </a:p>
          <a:p>
            <a:pPr lvl="1"/>
            <a:r>
              <a:rPr lang="en-US" dirty="0"/>
              <a:t>It also mitigates volumetric app-level attacks, and when integrated with a </a:t>
            </a:r>
            <a:r>
              <a:rPr lang="en-US" dirty="0" err="1"/>
              <a:t>a</a:t>
            </a:r>
            <a:r>
              <a:rPr lang="en-US" dirty="0"/>
              <a:t> WAF-equipped overlay network mitigates volumetric network-level attacks.</a:t>
            </a:r>
          </a:p>
          <a:p>
            <a:r>
              <a:rPr lang="en-US" dirty="0"/>
              <a:t>We’ve presented hands-off results.</a:t>
            </a:r>
          </a:p>
          <a:p>
            <a:pPr lvl="1"/>
            <a:r>
              <a:rPr lang="en-US" dirty="0"/>
              <a:t>One </a:t>
            </a:r>
            <a:r>
              <a:rPr lang="en-US" u="sng" dirty="0"/>
              <a:t>can</a:t>
            </a:r>
            <a:r>
              <a:rPr lang="en-US" dirty="0"/>
              <a:t> administer this system. It has a nice visualization, and given that scores are kept in a </a:t>
            </a:r>
            <a:r>
              <a:rPr lang="en-US" dirty="0" err="1"/>
              <a:t>postgres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, one can easily write scripts to cleanse individual clients or the whole db.</a:t>
            </a:r>
          </a:p>
          <a:p>
            <a:r>
              <a:rPr lang="en-US" dirty="0"/>
              <a:t>The system works without long-term memory.</a:t>
            </a:r>
          </a:p>
          <a:p>
            <a:pPr lvl="1"/>
            <a:r>
              <a:rPr lang="en-US" dirty="0"/>
              <a:t>It does not cripple the system to simply wipe the db.</a:t>
            </a:r>
          </a:p>
          <a:p>
            <a:r>
              <a:rPr lang="en-US" dirty="0"/>
              <a:t>The code has been submitted for public release.</a:t>
            </a:r>
          </a:p>
          <a:p>
            <a:pPr lvl="1"/>
            <a:r>
              <a:rPr lang="en-US" dirty="0"/>
              <a:t>Will be available under the BSD 3-clause open source license.</a:t>
            </a:r>
          </a:p>
        </p:txBody>
      </p:sp>
    </p:spTree>
    <p:extLst>
      <p:ext uri="{BB962C8B-B14F-4D97-AF65-F5344CB8AC3E}">
        <p14:creationId xmlns:p14="http://schemas.microsoft.com/office/powerpoint/2010/main" val="58897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E702-5B40-4CBF-9E45-16340CD4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NNBC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B245-8010-43C3-9F43-94B1A064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5211763"/>
          </a:xfrm>
        </p:spPr>
        <p:txBody>
          <a:bodyPr/>
          <a:lstStyle/>
          <a:p>
            <a:r>
              <a:rPr lang="en-US" dirty="0"/>
              <a:t>The NNBC Firewall Defends Against Algorithmic and Volumetric DoS attacks</a:t>
            </a:r>
          </a:p>
          <a:p>
            <a:pPr lvl="1"/>
            <a:r>
              <a:rPr lang="en-US" dirty="0"/>
              <a:t>Effective against zero day algorithmic attacks.</a:t>
            </a:r>
            <a:endParaRPr lang="en-US" sz="1800" dirty="0"/>
          </a:p>
          <a:p>
            <a:pPr lvl="1"/>
            <a:r>
              <a:rPr lang="en-US" dirty="0"/>
              <a:t>Can be paired with an overlay network to defend against bandwidth exhaustion attacks.</a:t>
            </a:r>
          </a:p>
          <a:p>
            <a:pPr lvl="1"/>
            <a:r>
              <a:rPr lang="en-US" dirty="0"/>
              <a:t>Does not require any training or model building.</a:t>
            </a:r>
          </a:p>
          <a:p>
            <a:pPr lvl="1"/>
            <a:r>
              <a:rPr lang="en-US" dirty="0"/>
              <a:t>No modification to the site being defended.</a:t>
            </a:r>
          </a:p>
          <a:p>
            <a:pPr lvl="2"/>
            <a:r>
              <a:rPr lang="en-US" dirty="0"/>
              <a:t>The firewall “just works” with any content.</a:t>
            </a:r>
          </a:p>
          <a:p>
            <a:r>
              <a:rPr lang="en-US" dirty="0"/>
              <a:t>Existing approaches:</a:t>
            </a:r>
          </a:p>
          <a:p>
            <a:pPr lvl="1"/>
            <a:r>
              <a:rPr lang="en-US" dirty="0"/>
              <a:t>Signature based</a:t>
            </a:r>
            <a:endParaRPr lang="en-US" sz="1800" dirty="0"/>
          </a:p>
          <a:p>
            <a:pPr lvl="1"/>
            <a:r>
              <a:rPr lang="en-US" dirty="0"/>
              <a:t>Reputation-based</a:t>
            </a:r>
            <a:endParaRPr lang="en-US" sz="1800" dirty="0"/>
          </a:p>
          <a:p>
            <a:pPr lvl="1"/>
            <a:r>
              <a:rPr lang="en-US" dirty="0"/>
              <a:t>Anomaly detection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D502E-4FA1-4B0C-BBB5-9FF68EBA38F5}"/>
              </a:ext>
            </a:extLst>
          </p:cNvPr>
          <p:cNvSpPr/>
          <p:nvPr/>
        </p:nvSpPr>
        <p:spPr>
          <a:xfrm>
            <a:off x="5433734" y="3753394"/>
            <a:ext cx="2565070" cy="19373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To the best of our knowledge, no prior art reliably mitigates zero-day algorithmic DDoS attacks.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D4E0D-1D4A-4635-B93B-2A4CFE2392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EBD7"/>
              </a:clrFrom>
              <a:clrTo>
                <a:srgbClr val="F6EB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0267" y="4454718"/>
            <a:ext cx="1709116" cy="10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515E-9185-427A-9217-E6644ABE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DDoS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787D215-EAFA-4184-AF81-AACBD8CF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4405"/>
            <a:ext cx="8229600" cy="5021760"/>
          </a:xfrm>
        </p:spPr>
        <p:txBody>
          <a:bodyPr/>
          <a:lstStyle/>
          <a:p>
            <a:r>
              <a:rPr lang="en-US" dirty="0"/>
              <a:t>Algorithmic vs. Volumetric</a:t>
            </a:r>
          </a:p>
          <a:p>
            <a:pPr lvl="1"/>
            <a:r>
              <a:rPr lang="en-US" dirty="0"/>
              <a:t>Distinguished by the impact</a:t>
            </a:r>
            <a:br>
              <a:rPr lang="en-US" dirty="0"/>
            </a:br>
            <a:r>
              <a:rPr lang="en-US" dirty="0"/>
              <a:t>of each quantum of the attack.</a:t>
            </a:r>
          </a:p>
          <a:p>
            <a:pPr lvl="1"/>
            <a:r>
              <a:rPr lang="en-US" dirty="0"/>
              <a:t>DDoS impact</a:t>
            </a:r>
            <a:br>
              <a:rPr lang="en-US" dirty="0"/>
            </a:br>
            <a:r>
              <a:rPr lang="en-US" dirty="0"/>
              <a:t>is # of attackers × the</a:t>
            </a:r>
            <a:br>
              <a:rPr lang="en-US" dirty="0"/>
            </a:br>
            <a:r>
              <a:rPr lang="en-US" dirty="0"/>
              <a:t>rate at which each</a:t>
            </a:r>
            <a:br>
              <a:rPr lang="en-US" dirty="0"/>
            </a:br>
            <a:r>
              <a:rPr lang="en-US" dirty="0"/>
              <a:t>attacks × impact of</a:t>
            </a:r>
            <a:br>
              <a:rPr lang="en-US" dirty="0"/>
            </a:br>
            <a:r>
              <a:rPr lang="en-US" dirty="0"/>
              <a:t>each quantum.</a:t>
            </a:r>
          </a:p>
          <a:p>
            <a:pPr lvl="1"/>
            <a:r>
              <a:rPr lang="en-US" dirty="0"/>
              <a:t>Thus, if each quantum</a:t>
            </a:r>
            <a:br>
              <a:rPr lang="en-US" dirty="0"/>
            </a:br>
            <a:r>
              <a:rPr lang="en-US" dirty="0"/>
              <a:t>of the attack has a low </a:t>
            </a:r>
            <a:br>
              <a:rPr lang="en-US" dirty="0"/>
            </a:br>
            <a:r>
              <a:rPr lang="en-US" dirty="0"/>
              <a:t>impact, the attack will require more attackers attacking at a higher rate to achieve the denial of service.</a:t>
            </a:r>
          </a:p>
          <a:p>
            <a:r>
              <a:rPr lang="en-US" dirty="0"/>
              <a:t>Application-Level vs. Network-Level Attacks</a:t>
            </a:r>
          </a:p>
          <a:p>
            <a:pPr lvl="1"/>
            <a:r>
              <a:rPr lang="en-US" dirty="0"/>
              <a:t>Distinguishes whether the DDoS is attacking the service or the network.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061E36-E3E7-49BC-9C71-77E64E4F70D8}"/>
              </a:ext>
            </a:extLst>
          </p:cNvPr>
          <p:cNvCxnSpPr/>
          <p:nvPr/>
        </p:nvCxnSpPr>
        <p:spPr>
          <a:xfrm flipV="1">
            <a:off x="4889500" y="1193800"/>
            <a:ext cx="0" cy="2082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4DCBD5-AED6-41D5-83CD-3B3DA1E48089}"/>
              </a:ext>
            </a:extLst>
          </p:cNvPr>
          <p:cNvCxnSpPr/>
          <p:nvPr/>
        </p:nvCxnSpPr>
        <p:spPr>
          <a:xfrm>
            <a:off x="4889500" y="3263900"/>
            <a:ext cx="2311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76EF35-97FF-437F-AD55-3EA5424B8CC0}"/>
              </a:ext>
            </a:extLst>
          </p:cNvPr>
          <p:cNvSpPr txBox="1"/>
          <p:nvPr/>
        </p:nvSpPr>
        <p:spPr>
          <a:xfrm>
            <a:off x="5007923" y="940204"/>
            <a:ext cx="379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each quantum of the attack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004F3-6D0B-43DB-8E49-AD24B671E3D4}"/>
              </a:ext>
            </a:extLst>
          </p:cNvPr>
          <p:cNvSpPr txBox="1"/>
          <p:nvPr/>
        </p:nvSpPr>
        <p:spPr>
          <a:xfrm>
            <a:off x="5524499" y="3313152"/>
            <a:ext cx="306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of Attack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E01F846-2886-4F84-9B0E-3271678204AD}"/>
              </a:ext>
            </a:extLst>
          </p:cNvPr>
          <p:cNvSpPr/>
          <p:nvPr/>
        </p:nvSpPr>
        <p:spPr>
          <a:xfrm flipH="1">
            <a:off x="5280423" y="1345242"/>
            <a:ext cx="2426657" cy="306632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Apache Killer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7D946C0-3478-4E54-A3EA-0F8FB4ADB61A}"/>
              </a:ext>
            </a:extLst>
          </p:cNvPr>
          <p:cNvSpPr/>
          <p:nvPr/>
        </p:nvSpPr>
        <p:spPr>
          <a:xfrm flipH="1">
            <a:off x="6394644" y="2623058"/>
            <a:ext cx="2426657" cy="306632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GET Flood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1261E6-FF04-4CEC-9DD0-3988E4A82C78}"/>
              </a:ext>
            </a:extLst>
          </p:cNvPr>
          <p:cNvSpPr/>
          <p:nvPr/>
        </p:nvSpPr>
        <p:spPr>
          <a:xfrm>
            <a:off x="5158503" y="1438822"/>
            <a:ext cx="121920" cy="121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E605FD-2CB7-4A86-8EC0-7D85C8AC405B}"/>
              </a:ext>
            </a:extLst>
          </p:cNvPr>
          <p:cNvSpPr/>
          <p:nvPr/>
        </p:nvSpPr>
        <p:spPr>
          <a:xfrm>
            <a:off x="6272724" y="2707617"/>
            <a:ext cx="121920" cy="121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32E7A8C-C6E9-44B5-BDE0-5A80BDCFC1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9063" y="1358248"/>
            <a:ext cx="1795515" cy="17955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D49BCE-2F89-42CC-9B89-174DB32F81EA}"/>
              </a:ext>
            </a:extLst>
          </p:cNvPr>
          <p:cNvCxnSpPr>
            <a:cxnSpLocks/>
            <a:stCxn id="13" idx="1"/>
            <a:endCxn id="4" idx="1"/>
          </p:cNvCxnSpPr>
          <p:nvPr/>
        </p:nvCxnSpPr>
        <p:spPr>
          <a:xfrm flipH="1">
            <a:off x="2682832" y="2299921"/>
            <a:ext cx="1297941" cy="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1A1FD09-F4F7-420D-A87B-9EA9A3EB4421}"/>
              </a:ext>
            </a:extLst>
          </p:cNvPr>
          <p:cNvCxnSpPr/>
          <p:nvPr/>
        </p:nvCxnSpPr>
        <p:spPr>
          <a:xfrm flipH="1">
            <a:off x="3586352" y="2437110"/>
            <a:ext cx="1511306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323231-70C9-48B9-8510-E398EDAE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Against App-Level DDoS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8D2A7-8F54-47DD-89D9-96423E4C3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82832" y="1829144"/>
            <a:ext cx="791917" cy="949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418395-F9B5-44CC-B9C8-349241D334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92" r="44616" b="14261"/>
          <a:stretch/>
        </p:blipFill>
        <p:spPr>
          <a:xfrm>
            <a:off x="3980773" y="1630891"/>
            <a:ext cx="626246" cy="133805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09E92F0-67B7-4DDB-8227-587AE5F70009}"/>
              </a:ext>
            </a:extLst>
          </p:cNvPr>
          <p:cNvSpPr txBox="1"/>
          <p:nvPr/>
        </p:nvSpPr>
        <p:spPr>
          <a:xfrm>
            <a:off x="1678723" y="3206375"/>
            <a:ext cx="260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server is the target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690A300D-D22E-405C-88B5-EBDD629D7151}"/>
              </a:ext>
            </a:extLst>
          </p:cNvPr>
          <p:cNvSpPr/>
          <p:nvPr/>
        </p:nvSpPr>
        <p:spPr>
          <a:xfrm>
            <a:off x="5421661" y="1379409"/>
            <a:ext cx="3408217" cy="21980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C14F8F-4418-4E3C-8850-5136122B820E}"/>
              </a:ext>
            </a:extLst>
          </p:cNvPr>
          <p:cNvSpPr txBox="1"/>
          <p:nvPr/>
        </p:nvSpPr>
        <p:spPr>
          <a:xfrm>
            <a:off x="6647665" y="1017407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C607619-E4AA-47E6-A562-59363AACBD6E}"/>
              </a:ext>
            </a:extLst>
          </p:cNvPr>
          <p:cNvSpPr/>
          <p:nvPr/>
        </p:nvSpPr>
        <p:spPr>
          <a:xfrm>
            <a:off x="7652515" y="1896930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D78B2FE-C35B-466E-B83D-2AEC968368CB}"/>
              </a:ext>
            </a:extLst>
          </p:cNvPr>
          <p:cNvSpPr/>
          <p:nvPr/>
        </p:nvSpPr>
        <p:spPr>
          <a:xfrm>
            <a:off x="7895140" y="1792032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C43AA21-9CDB-4660-9790-F72FD47B2456}"/>
              </a:ext>
            </a:extLst>
          </p:cNvPr>
          <p:cNvSpPr/>
          <p:nvPr/>
        </p:nvSpPr>
        <p:spPr>
          <a:xfrm>
            <a:off x="8047540" y="1944432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B7A1C3-4ED4-4AA3-AF55-AD737F05DA7F}"/>
              </a:ext>
            </a:extLst>
          </p:cNvPr>
          <p:cNvSpPr/>
          <p:nvPr/>
        </p:nvSpPr>
        <p:spPr>
          <a:xfrm>
            <a:off x="7747518" y="2104050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6A918C1-4F08-4576-8433-0FEDCA507B75}"/>
              </a:ext>
            </a:extLst>
          </p:cNvPr>
          <p:cNvSpPr/>
          <p:nvPr/>
        </p:nvSpPr>
        <p:spPr>
          <a:xfrm>
            <a:off x="7975788" y="2204918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66507F-8310-467A-900C-CDE8CBC7DDB2}"/>
              </a:ext>
            </a:extLst>
          </p:cNvPr>
          <p:cNvGrpSpPr/>
          <p:nvPr/>
        </p:nvGrpSpPr>
        <p:grpSpPr>
          <a:xfrm rot="1978439">
            <a:off x="6529109" y="2049756"/>
            <a:ext cx="490028" cy="507889"/>
            <a:chOff x="6352958" y="4851769"/>
            <a:chExt cx="490028" cy="50788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0DD255B-0F42-46EA-A71B-1898C6074A49}"/>
                </a:ext>
              </a:extLst>
            </p:cNvPr>
            <p:cNvSpPr/>
            <p:nvPr/>
          </p:nvSpPr>
          <p:spPr>
            <a:xfrm>
              <a:off x="6352958" y="495666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8FDDC8B-8CFD-4D38-B754-8F04A1739C09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796348D-D2B3-470F-84B5-E3246694B5F9}"/>
                </a:ext>
              </a:extLst>
            </p:cNvPr>
            <p:cNvSpPr/>
            <p:nvPr/>
          </p:nvSpPr>
          <p:spPr>
            <a:xfrm>
              <a:off x="6747983" y="50041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211207B-546F-4A18-8F48-22DE5BA0D3D4}"/>
                </a:ext>
              </a:extLst>
            </p:cNvPr>
            <p:cNvSpPr/>
            <p:nvPr/>
          </p:nvSpPr>
          <p:spPr>
            <a:xfrm>
              <a:off x="6447961" y="51637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AD8439-9D09-41EA-B577-6E5DA2E215EB}"/>
                </a:ext>
              </a:extLst>
            </p:cNvPr>
            <p:cNvSpPr/>
            <p:nvPr/>
          </p:nvSpPr>
          <p:spPr>
            <a:xfrm>
              <a:off x="6676231" y="5264655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033F5E-2504-419B-925E-F06C4C77B8E9}"/>
              </a:ext>
            </a:extLst>
          </p:cNvPr>
          <p:cNvGrpSpPr/>
          <p:nvPr/>
        </p:nvGrpSpPr>
        <p:grpSpPr>
          <a:xfrm rot="7864062">
            <a:off x="6702988" y="2676180"/>
            <a:ext cx="490028" cy="507889"/>
            <a:chOff x="6352958" y="4851769"/>
            <a:chExt cx="490028" cy="50788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29C7D-0D98-4D5E-AEBC-CC9A5F5F2E9A}"/>
                </a:ext>
              </a:extLst>
            </p:cNvPr>
            <p:cNvSpPr/>
            <p:nvPr/>
          </p:nvSpPr>
          <p:spPr>
            <a:xfrm>
              <a:off x="6352958" y="495666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C19C27A-D081-496D-B249-28F7D8A41748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61AACCA-6F9D-4451-B3A2-BAED533F9D1A}"/>
                </a:ext>
              </a:extLst>
            </p:cNvPr>
            <p:cNvSpPr/>
            <p:nvPr/>
          </p:nvSpPr>
          <p:spPr>
            <a:xfrm>
              <a:off x="6747983" y="50041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1D7B848-5B37-4AD1-B994-B45FE1753F35}"/>
                </a:ext>
              </a:extLst>
            </p:cNvPr>
            <p:cNvSpPr/>
            <p:nvPr/>
          </p:nvSpPr>
          <p:spPr>
            <a:xfrm>
              <a:off x="6447961" y="51637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75EDBDC-C36B-43D2-B905-554CE358AD03}"/>
                </a:ext>
              </a:extLst>
            </p:cNvPr>
            <p:cNvSpPr/>
            <p:nvPr/>
          </p:nvSpPr>
          <p:spPr>
            <a:xfrm>
              <a:off x="6676231" y="5264655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E7D366-4332-441C-9B8C-97F7E06AB905}"/>
              </a:ext>
            </a:extLst>
          </p:cNvPr>
          <p:cNvGrpSpPr/>
          <p:nvPr/>
        </p:nvGrpSpPr>
        <p:grpSpPr>
          <a:xfrm rot="15984821">
            <a:off x="7621462" y="2533082"/>
            <a:ext cx="490028" cy="507889"/>
            <a:chOff x="6352958" y="4851769"/>
            <a:chExt cx="490028" cy="50788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E4F9684-6A73-45F6-AA81-4367F7279A77}"/>
                </a:ext>
              </a:extLst>
            </p:cNvPr>
            <p:cNvSpPr/>
            <p:nvPr/>
          </p:nvSpPr>
          <p:spPr>
            <a:xfrm>
              <a:off x="6352958" y="495666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5E9C5C3-11BB-41BC-B12B-38DF8364BE73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97F8863-46D5-4319-A5C7-31DF5E94BCA5}"/>
                </a:ext>
              </a:extLst>
            </p:cNvPr>
            <p:cNvSpPr/>
            <p:nvPr/>
          </p:nvSpPr>
          <p:spPr>
            <a:xfrm>
              <a:off x="6747983" y="50041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F68F530-12C5-4B5E-998A-9ED3FC849EDE}"/>
                </a:ext>
              </a:extLst>
            </p:cNvPr>
            <p:cNvSpPr/>
            <p:nvPr/>
          </p:nvSpPr>
          <p:spPr>
            <a:xfrm>
              <a:off x="6447961" y="51637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D53193-DAEE-47DD-8866-5EE669ADAE0B}"/>
                </a:ext>
              </a:extLst>
            </p:cNvPr>
            <p:cNvSpPr/>
            <p:nvPr/>
          </p:nvSpPr>
          <p:spPr>
            <a:xfrm>
              <a:off x="6676231" y="5264655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3B6808B-4646-4F24-8BE8-A68E631AD5B1}"/>
              </a:ext>
            </a:extLst>
          </p:cNvPr>
          <p:cNvGrpSpPr/>
          <p:nvPr/>
        </p:nvGrpSpPr>
        <p:grpSpPr>
          <a:xfrm>
            <a:off x="6659076" y="2371830"/>
            <a:ext cx="683406" cy="794949"/>
            <a:chOff x="4738255" y="4604366"/>
            <a:chExt cx="683406" cy="79494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4E777F-E08D-4D77-BC0A-91753A3565E7}"/>
                </a:ext>
              </a:extLst>
            </p:cNvPr>
            <p:cNvSpPr/>
            <p:nvPr/>
          </p:nvSpPr>
          <p:spPr>
            <a:xfrm>
              <a:off x="4738255" y="4916384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527987-0873-4ACD-966C-73F5B6FAE696}"/>
                </a:ext>
              </a:extLst>
            </p:cNvPr>
            <p:cNvSpPr/>
            <p:nvPr/>
          </p:nvSpPr>
          <p:spPr>
            <a:xfrm>
              <a:off x="5133280" y="4821381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10A7F2A-E38C-4872-A00C-11B69A14CC4C}"/>
                </a:ext>
              </a:extLst>
            </p:cNvPr>
            <p:cNvSpPr/>
            <p:nvPr/>
          </p:nvSpPr>
          <p:spPr>
            <a:xfrm>
              <a:off x="5277178" y="5304312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5E078A1-5558-4B3B-B7A0-EC3E6F7940CF}"/>
                </a:ext>
              </a:extLst>
            </p:cNvPr>
            <p:cNvSpPr/>
            <p:nvPr/>
          </p:nvSpPr>
          <p:spPr>
            <a:xfrm>
              <a:off x="5326658" y="4604366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5E03A8-73B2-42B8-8DFD-818BE80DA051}"/>
              </a:ext>
            </a:extLst>
          </p:cNvPr>
          <p:cNvGrpSpPr/>
          <p:nvPr/>
        </p:nvGrpSpPr>
        <p:grpSpPr>
          <a:xfrm rot="4354567">
            <a:off x="7462968" y="1619297"/>
            <a:ext cx="683406" cy="794949"/>
            <a:chOff x="4738255" y="4604366"/>
            <a:chExt cx="683406" cy="794949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B9789C7-C9B0-4ADF-BE8B-5B4ED0C3A70A}"/>
                </a:ext>
              </a:extLst>
            </p:cNvPr>
            <p:cNvSpPr/>
            <p:nvPr/>
          </p:nvSpPr>
          <p:spPr>
            <a:xfrm>
              <a:off x="4738255" y="4916384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CE5F21-DB68-464B-9CB4-47F281989929}"/>
                </a:ext>
              </a:extLst>
            </p:cNvPr>
            <p:cNvSpPr/>
            <p:nvPr/>
          </p:nvSpPr>
          <p:spPr>
            <a:xfrm>
              <a:off x="5133280" y="4821381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BADD520-9EC4-4377-A3D0-F068F8170C9A}"/>
                </a:ext>
              </a:extLst>
            </p:cNvPr>
            <p:cNvSpPr/>
            <p:nvPr/>
          </p:nvSpPr>
          <p:spPr>
            <a:xfrm>
              <a:off x="5277178" y="5304312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E4A2E46-CC2E-4134-9036-6F48652175E4}"/>
                </a:ext>
              </a:extLst>
            </p:cNvPr>
            <p:cNvSpPr/>
            <p:nvPr/>
          </p:nvSpPr>
          <p:spPr>
            <a:xfrm>
              <a:off x="5326658" y="4604366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506F0E-F171-4E2F-96B1-45D45009BADF}"/>
              </a:ext>
            </a:extLst>
          </p:cNvPr>
          <p:cNvGrpSpPr/>
          <p:nvPr/>
        </p:nvGrpSpPr>
        <p:grpSpPr>
          <a:xfrm>
            <a:off x="5853652" y="1907503"/>
            <a:ext cx="683406" cy="407021"/>
            <a:chOff x="4738255" y="4604366"/>
            <a:chExt cx="683406" cy="40702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0E13375-2E1B-4993-BBB4-FC794AD3B4EA}"/>
                </a:ext>
              </a:extLst>
            </p:cNvPr>
            <p:cNvSpPr/>
            <p:nvPr/>
          </p:nvSpPr>
          <p:spPr>
            <a:xfrm>
              <a:off x="4738255" y="4916384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8AE287D-D978-41DE-9F65-581A78658325}"/>
                </a:ext>
              </a:extLst>
            </p:cNvPr>
            <p:cNvSpPr/>
            <p:nvPr/>
          </p:nvSpPr>
          <p:spPr>
            <a:xfrm>
              <a:off x="5133280" y="4821381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5BB2894-EEA1-4722-BF9C-4849036DDA96}"/>
                </a:ext>
              </a:extLst>
            </p:cNvPr>
            <p:cNvSpPr/>
            <p:nvPr/>
          </p:nvSpPr>
          <p:spPr>
            <a:xfrm>
              <a:off x="5038277" y="4651867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9656C6-C259-4ED4-B023-4DD86BC5B674}"/>
                </a:ext>
              </a:extLst>
            </p:cNvPr>
            <p:cNvSpPr/>
            <p:nvPr/>
          </p:nvSpPr>
          <p:spPr>
            <a:xfrm>
              <a:off x="5326658" y="4604366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0D83C0-FFA5-41DA-AC96-475474AEE697}"/>
              </a:ext>
            </a:extLst>
          </p:cNvPr>
          <p:cNvGrpSpPr/>
          <p:nvPr/>
        </p:nvGrpSpPr>
        <p:grpSpPr>
          <a:xfrm>
            <a:off x="5736333" y="2442202"/>
            <a:ext cx="791736" cy="524569"/>
            <a:chOff x="6295561" y="4581821"/>
            <a:chExt cx="791736" cy="524569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D008645-FC20-4322-A217-2D3DB2077FF3}"/>
                </a:ext>
              </a:extLst>
            </p:cNvPr>
            <p:cNvSpPr/>
            <p:nvPr/>
          </p:nvSpPr>
          <p:spPr>
            <a:xfrm>
              <a:off x="6992294" y="4851768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DD005EF-1ECD-4A02-920C-1D53D44601FF}"/>
                </a:ext>
              </a:extLst>
            </p:cNvPr>
            <p:cNvSpPr/>
            <p:nvPr/>
          </p:nvSpPr>
          <p:spPr>
            <a:xfrm>
              <a:off x="6443183" y="46993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9889930-D3A2-41B4-87A8-F3C05E438198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6ABC741-C1FD-4FD1-9AF5-742538F9EA92}"/>
                </a:ext>
              </a:extLst>
            </p:cNvPr>
            <p:cNvSpPr/>
            <p:nvPr/>
          </p:nvSpPr>
          <p:spPr>
            <a:xfrm>
              <a:off x="6295561" y="50113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83DD49-3B93-4DA5-808F-6E6C5D1DE131}"/>
                </a:ext>
              </a:extLst>
            </p:cNvPr>
            <p:cNvSpPr/>
            <p:nvPr/>
          </p:nvSpPr>
          <p:spPr>
            <a:xfrm>
              <a:off x="6868730" y="4581821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294E7F9-7396-464D-8E1E-B660932DFF1B}"/>
              </a:ext>
            </a:extLst>
          </p:cNvPr>
          <p:cNvGrpSpPr/>
          <p:nvPr/>
        </p:nvGrpSpPr>
        <p:grpSpPr>
          <a:xfrm>
            <a:off x="6753724" y="1714873"/>
            <a:ext cx="791736" cy="524569"/>
            <a:chOff x="6295561" y="4581821"/>
            <a:chExt cx="791736" cy="5245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14E2DE9-D8CD-486A-B5F5-51AC40E98AE6}"/>
                </a:ext>
              </a:extLst>
            </p:cNvPr>
            <p:cNvSpPr/>
            <p:nvPr/>
          </p:nvSpPr>
          <p:spPr>
            <a:xfrm>
              <a:off x="6992294" y="4851768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330D4CA-48F4-406D-A9AF-74498BC91151}"/>
                </a:ext>
              </a:extLst>
            </p:cNvPr>
            <p:cNvSpPr/>
            <p:nvPr/>
          </p:nvSpPr>
          <p:spPr>
            <a:xfrm>
              <a:off x="6443183" y="46993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31EEE86-9501-4444-9DDD-59E1CBDC89B9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1EA949B-65B9-48E6-9334-AE6B807B2F17}"/>
                </a:ext>
              </a:extLst>
            </p:cNvPr>
            <p:cNvSpPr/>
            <p:nvPr/>
          </p:nvSpPr>
          <p:spPr>
            <a:xfrm>
              <a:off x="6295561" y="50113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D1C4DAB-2D41-4EC8-99A7-B4BCE76133C1}"/>
                </a:ext>
              </a:extLst>
            </p:cNvPr>
            <p:cNvSpPr/>
            <p:nvPr/>
          </p:nvSpPr>
          <p:spPr>
            <a:xfrm>
              <a:off x="6868730" y="4581821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673A2A0-6279-4DBE-8117-D738200A5950}"/>
              </a:ext>
            </a:extLst>
          </p:cNvPr>
          <p:cNvCxnSpPr/>
          <p:nvPr/>
        </p:nvCxnSpPr>
        <p:spPr>
          <a:xfrm>
            <a:off x="4488732" y="2219522"/>
            <a:ext cx="8974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3CA96DA-CFF3-4848-BAAB-1A0B12E64D93}"/>
              </a:ext>
            </a:extLst>
          </p:cNvPr>
          <p:cNvCxnSpPr>
            <a:cxnSpLocks/>
          </p:cNvCxnSpPr>
          <p:nvPr/>
        </p:nvCxnSpPr>
        <p:spPr>
          <a:xfrm flipV="1">
            <a:off x="4498452" y="1879922"/>
            <a:ext cx="621501" cy="3277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0E7B0F4-CD07-47E8-AFC5-E8BB3A3579AE}"/>
              </a:ext>
            </a:extLst>
          </p:cNvPr>
          <p:cNvCxnSpPr/>
          <p:nvPr/>
        </p:nvCxnSpPr>
        <p:spPr>
          <a:xfrm>
            <a:off x="4396416" y="2438184"/>
            <a:ext cx="89743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3AA8194-8D3B-487B-B3B2-75E28E9453E5}"/>
              </a:ext>
            </a:extLst>
          </p:cNvPr>
          <p:cNvSpPr/>
          <p:nvPr/>
        </p:nvSpPr>
        <p:spPr>
          <a:xfrm>
            <a:off x="1151843" y="3822641"/>
            <a:ext cx="6437706" cy="19645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an application-level DDoS, the attack targets a resource that the service depends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firewall that can filter the attack traffic can protect the server, allowing clients continued access.</a:t>
            </a:r>
          </a:p>
        </p:txBody>
      </p:sp>
    </p:spTree>
    <p:extLst>
      <p:ext uri="{BB962C8B-B14F-4D97-AF65-F5344CB8AC3E}">
        <p14:creationId xmlns:p14="http://schemas.microsoft.com/office/powerpoint/2010/main" val="369494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5163-345F-4425-913B-A129A7AA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5852302" cy="563562"/>
          </a:xfrm>
        </p:spPr>
        <p:txBody>
          <a:bodyPr/>
          <a:lstStyle/>
          <a:p>
            <a:r>
              <a:rPr lang="en-US" dirty="0"/>
              <a:t>Against Network Volumetric DDoS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8822D4-FC97-4C1D-AFD4-875C12D38C5C}"/>
              </a:ext>
            </a:extLst>
          </p:cNvPr>
          <p:cNvCxnSpPr>
            <a:cxnSpLocks/>
            <a:stCxn id="10" idx="1"/>
            <a:endCxn id="8" idx="1"/>
          </p:cNvCxnSpPr>
          <p:nvPr/>
        </p:nvCxnSpPr>
        <p:spPr>
          <a:xfrm flipH="1">
            <a:off x="2682832" y="2299921"/>
            <a:ext cx="1297941" cy="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88E0853-A782-4A15-99A1-0CEAAA59E9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2832" y="1829144"/>
            <a:ext cx="791917" cy="949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B3DBFE-28AF-4399-9404-F36ACCE6B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92" r="44616" b="14261"/>
          <a:stretch/>
        </p:blipFill>
        <p:spPr>
          <a:xfrm>
            <a:off x="3980773" y="1630891"/>
            <a:ext cx="626246" cy="13380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40D4C-283A-416F-B41B-D98146F5F176}"/>
              </a:ext>
            </a:extLst>
          </p:cNvPr>
          <p:cNvCxnSpPr>
            <a:cxnSpLocks/>
          </p:cNvCxnSpPr>
          <p:nvPr/>
        </p:nvCxnSpPr>
        <p:spPr>
          <a:xfrm>
            <a:off x="4488732" y="2219522"/>
            <a:ext cx="1547623" cy="0"/>
          </a:xfrm>
          <a:prstGeom prst="line">
            <a:avLst/>
          </a:prstGeom>
          <a:ln w="330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4C68C6-56A9-42C8-AAD8-B515C855732E}"/>
              </a:ext>
            </a:extLst>
          </p:cNvPr>
          <p:cNvCxnSpPr>
            <a:cxnSpLocks/>
          </p:cNvCxnSpPr>
          <p:nvPr/>
        </p:nvCxnSpPr>
        <p:spPr>
          <a:xfrm>
            <a:off x="4488732" y="2325732"/>
            <a:ext cx="1495620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5F1A892E-6A7B-4003-A190-41859356A77B}"/>
              </a:ext>
            </a:extLst>
          </p:cNvPr>
          <p:cNvSpPr/>
          <p:nvPr/>
        </p:nvSpPr>
        <p:spPr>
          <a:xfrm>
            <a:off x="5421661" y="1379409"/>
            <a:ext cx="3408217" cy="21980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6081B-541B-4D92-964C-BA67FF276DB1}"/>
              </a:ext>
            </a:extLst>
          </p:cNvPr>
          <p:cNvSpPr txBox="1"/>
          <p:nvPr/>
        </p:nvSpPr>
        <p:spPr>
          <a:xfrm>
            <a:off x="6807396" y="983221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8775D7-E2BD-4CBC-8849-5999A4E1828B}"/>
              </a:ext>
            </a:extLst>
          </p:cNvPr>
          <p:cNvSpPr/>
          <p:nvPr/>
        </p:nvSpPr>
        <p:spPr>
          <a:xfrm>
            <a:off x="7652515" y="1896930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F70E5-604B-432A-84BC-E4406256A6CD}"/>
              </a:ext>
            </a:extLst>
          </p:cNvPr>
          <p:cNvSpPr/>
          <p:nvPr/>
        </p:nvSpPr>
        <p:spPr>
          <a:xfrm>
            <a:off x="7895140" y="1792032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6EF9FC-2D23-4B25-AEA9-65C82796A4A5}"/>
              </a:ext>
            </a:extLst>
          </p:cNvPr>
          <p:cNvSpPr/>
          <p:nvPr/>
        </p:nvSpPr>
        <p:spPr>
          <a:xfrm>
            <a:off x="8047540" y="1944432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CDF947-CF52-4DEB-B45F-C060914CD9FF}"/>
              </a:ext>
            </a:extLst>
          </p:cNvPr>
          <p:cNvSpPr/>
          <p:nvPr/>
        </p:nvSpPr>
        <p:spPr>
          <a:xfrm>
            <a:off x="7747518" y="2104050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C9260F-AC49-430D-B035-399E7431F7AB}"/>
              </a:ext>
            </a:extLst>
          </p:cNvPr>
          <p:cNvSpPr/>
          <p:nvPr/>
        </p:nvSpPr>
        <p:spPr>
          <a:xfrm>
            <a:off x="7975788" y="2204918"/>
            <a:ext cx="95003" cy="950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2DCBE1-6BCE-4062-AD2F-BDC7E2E0EFE7}"/>
              </a:ext>
            </a:extLst>
          </p:cNvPr>
          <p:cNvGrpSpPr/>
          <p:nvPr/>
        </p:nvGrpSpPr>
        <p:grpSpPr>
          <a:xfrm rot="1978439">
            <a:off x="6529109" y="2049756"/>
            <a:ext cx="490028" cy="507889"/>
            <a:chOff x="6352958" y="4851769"/>
            <a:chExt cx="490028" cy="50788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595EE2-FEC0-4EDB-9ECC-5E2AF587A116}"/>
                </a:ext>
              </a:extLst>
            </p:cNvPr>
            <p:cNvSpPr/>
            <p:nvPr/>
          </p:nvSpPr>
          <p:spPr>
            <a:xfrm>
              <a:off x="6352958" y="495666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7C9A6A9-1ED4-477D-A603-7B9A74DDDF2F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39DD07-4F6B-4BE7-A4B7-261C1AEC9351}"/>
                </a:ext>
              </a:extLst>
            </p:cNvPr>
            <p:cNvSpPr/>
            <p:nvPr/>
          </p:nvSpPr>
          <p:spPr>
            <a:xfrm>
              <a:off x="6747983" y="50041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7FFC97-F602-4062-B66E-5259A619072F}"/>
                </a:ext>
              </a:extLst>
            </p:cNvPr>
            <p:cNvSpPr/>
            <p:nvPr/>
          </p:nvSpPr>
          <p:spPr>
            <a:xfrm>
              <a:off x="6447961" y="51637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CDD7BA-B80E-40F0-8191-7C97527BC64A}"/>
                </a:ext>
              </a:extLst>
            </p:cNvPr>
            <p:cNvSpPr/>
            <p:nvPr/>
          </p:nvSpPr>
          <p:spPr>
            <a:xfrm>
              <a:off x="6676231" y="5264655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2CD73E-C72C-4AD4-AD6C-817ABC70B975}"/>
              </a:ext>
            </a:extLst>
          </p:cNvPr>
          <p:cNvGrpSpPr/>
          <p:nvPr/>
        </p:nvGrpSpPr>
        <p:grpSpPr>
          <a:xfrm rot="7864062">
            <a:off x="6702988" y="2676180"/>
            <a:ext cx="490028" cy="507889"/>
            <a:chOff x="6352958" y="4851769"/>
            <a:chExt cx="490028" cy="5078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7CFB465-2679-4201-85A3-9DC2B3E1E44E}"/>
                </a:ext>
              </a:extLst>
            </p:cNvPr>
            <p:cNvSpPr/>
            <p:nvPr/>
          </p:nvSpPr>
          <p:spPr>
            <a:xfrm>
              <a:off x="6352958" y="495666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DD8933C-F644-4A2A-AE74-AC247CA84E65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B4A331-8840-4D1B-86D1-F74667D73479}"/>
                </a:ext>
              </a:extLst>
            </p:cNvPr>
            <p:cNvSpPr/>
            <p:nvPr/>
          </p:nvSpPr>
          <p:spPr>
            <a:xfrm>
              <a:off x="6747983" y="50041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F8EAE0-4B1D-441D-BB5E-D1C6A00E69D8}"/>
                </a:ext>
              </a:extLst>
            </p:cNvPr>
            <p:cNvSpPr/>
            <p:nvPr/>
          </p:nvSpPr>
          <p:spPr>
            <a:xfrm>
              <a:off x="6447961" y="51637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0C042D3-8037-4704-ABA7-07F0ED2FA0AC}"/>
                </a:ext>
              </a:extLst>
            </p:cNvPr>
            <p:cNvSpPr/>
            <p:nvPr/>
          </p:nvSpPr>
          <p:spPr>
            <a:xfrm>
              <a:off x="6676231" y="5264655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7D0B3C-F6EB-4470-AAE8-8105D65DB9A8}"/>
              </a:ext>
            </a:extLst>
          </p:cNvPr>
          <p:cNvGrpSpPr/>
          <p:nvPr/>
        </p:nvGrpSpPr>
        <p:grpSpPr>
          <a:xfrm rot="15984821">
            <a:off x="7621462" y="2533082"/>
            <a:ext cx="490028" cy="507889"/>
            <a:chOff x="6352958" y="4851769"/>
            <a:chExt cx="490028" cy="5078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6F6000-1A19-4DB5-9DF0-B581396822CE}"/>
                </a:ext>
              </a:extLst>
            </p:cNvPr>
            <p:cNvSpPr/>
            <p:nvPr/>
          </p:nvSpPr>
          <p:spPr>
            <a:xfrm>
              <a:off x="6352958" y="495666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FFC93CE-D4E1-409D-B658-7361760A391A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F6E13D-E47F-4469-ACC8-5A2E41377DAC}"/>
                </a:ext>
              </a:extLst>
            </p:cNvPr>
            <p:cNvSpPr/>
            <p:nvPr/>
          </p:nvSpPr>
          <p:spPr>
            <a:xfrm>
              <a:off x="6747983" y="50041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7BF07E-F05C-487E-B269-70E69E0E70FE}"/>
                </a:ext>
              </a:extLst>
            </p:cNvPr>
            <p:cNvSpPr/>
            <p:nvPr/>
          </p:nvSpPr>
          <p:spPr>
            <a:xfrm>
              <a:off x="6447961" y="51637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89BB089-7E82-47F8-970D-B9CAD955CD8D}"/>
                </a:ext>
              </a:extLst>
            </p:cNvPr>
            <p:cNvSpPr/>
            <p:nvPr/>
          </p:nvSpPr>
          <p:spPr>
            <a:xfrm>
              <a:off x="6676231" y="5264655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3DB749-987E-4C71-9287-5A089E14E843}"/>
              </a:ext>
            </a:extLst>
          </p:cNvPr>
          <p:cNvGrpSpPr/>
          <p:nvPr/>
        </p:nvGrpSpPr>
        <p:grpSpPr>
          <a:xfrm>
            <a:off x="6659076" y="2371830"/>
            <a:ext cx="683406" cy="794949"/>
            <a:chOff x="4738255" y="4604366"/>
            <a:chExt cx="683406" cy="79494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2909E4-18A1-4315-9265-17A378BF95BE}"/>
                </a:ext>
              </a:extLst>
            </p:cNvPr>
            <p:cNvSpPr/>
            <p:nvPr/>
          </p:nvSpPr>
          <p:spPr>
            <a:xfrm>
              <a:off x="4738255" y="4916384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85040B-2169-40DF-A77C-832B5D6E4477}"/>
                </a:ext>
              </a:extLst>
            </p:cNvPr>
            <p:cNvSpPr/>
            <p:nvPr/>
          </p:nvSpPr>
          <p:spPr>
            <a:xfrm>
              <a:off x="5133280" y="4821381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D008113-FD72-49A5-B369-4145C33B0F4C}"/>
                </a:ext>
              </a:extLst>
            </p:cNvPr>
            <p:cNvSpPr/>
            <p:nvPr/>
          </p:nvSpPr>
          <p:spPr>
            <a:xfrm>
              <a:off x="5277178" y="5304312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2D26F09-BBE5-48F1-984D-178DC0F6E8FF}"/>
                </a:ext>
              </a:extLst>
            </p:cNvPr>
            <p:cNvSpPr/>
            <p:nvPr/>
          </p:nvSpPr>
          <p:spPr>
            <a:xfrm>
              <a:off x="5326658" y="4604366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1FCA0B-72AB-4AFD-A7A1-887B4A74A234}"/>
              </a:ext>
            </a:extLst>
          </p:cNvPr>
          <p:cNvGrpSpPr/>
          <p:nvPr/>
        </p:nvGrpSpPr>
        <p:grpSpPr>
          <a:xfrm rot="4354567">
            <a:off x="7462968" y="1619297"/>
            <a:ext cx="683406" cy="794949"/>
            <a:chOff x="4738255" y="4604366"/>
            <a:chExt cx="683406" cy="79494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3B0C649-9BB4-460D-A3EC-BD0560724C29}"/>
                </a:ext>
              </a:extLst>
            </p:cNvPr>
            <p:cNvSpPr/>
            <p:nvPr/>
          </p:nvSpPr>
          <p:spPr>
            <a:xfrm>
              <a:off x="4738255" y="4916384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519F7F6-C9A9-4E42-867D-C513C4FD7A3F}"/>
                </a:ext>
              </a:extLst>
            </p:cNvPr>
            <p:cNvSpPr/>
            <p:nvPr/>
          </p:nvSpPr>
          <p:spPr>
            <a:xfrm>
              <a:off x="5133280" y="4821381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476D16C-E98A-495D-928E-D2FA99A07F3B}"/>
                </a:ext>
              </a:extLst>
            </p:cNvPr>
            <p:cNvSpPr/>
            <p:nvPr/>
          </p:nvSpPr>
          <p:spPr>
            <a:xfrm>
              <a:off x="5277178" y="5304312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5E270C-52C7-45A5-A4E3-9A115F7BCFDC}"/>
                </a:ext>
              </a:extLst>
            </p:cNvPr>
            <p:cNvSpPr/>
            <p:nvPr/>
          </p:nvSpPr>
          <p:spPr>
            <a:xfrm>
              <a:off x="5326658" y="4604366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A61564-8480-41B3-9F8E-E8BDBA87E7B8}"/>
              </a:ext>
            </a:extLst>
          </p:cNvPr>
          <p:cNvGrpSpPr/>
          <p:nvPr/>
        </p:nvGrpSpPr>
        <p:grpSpPr>
          <a:xfrm>
            <a:off x="5853652" y="1907503"/>
            <a:ext cx="683406" cy="407021"/>
            <a:chOff x="4738255" y="4604366"/>
            <a:chExt cx="683406" cy="40702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890E1D1-4A91-4EC4-843F-11562477A8A9}"/>
                </a:ext>
              </a:extLst>
            </p:cNvPr>
            <p:cNvSpPr/>
            <p:nvPr/>
          </p:nvSpPr>
          <p:spPr>
            <a:xfrm>
              <a:off x="4738255" y="4916384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FEB23F2-0CF0-4A92-A80B-25037F035916}"/>
                </a:ext>
              </a:extLst>
            </p:cNvPr>
            <p:cNvSpPr/>
            <p:nvPr/>
          </p:nvSpPr>
          <p:spPr>
            <a:xfrm>
              <a:off x="5133280" y="4821381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F53E7B8-A34F-496C-9BBB-D305EFF62216}"/>
                </a:ext>
              </a:extLst>
            </p:cNvPr>
            <p:cNvSpPr/>
            <p:nvPr/>
          </p:nvSpPr>
          <p:spPr>
            <a:xfrm>
              <a:off x="5038277" y="4651867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1F1E7BB-B7F3-418A-90D3-F3472F5E0E60}"/>
                </a:ext>
              </a:extLst>
            </p:cNvPr>
            <p:cNvSpPr/>
            <p:nvPr/>
          </p:nvSpPr>
          <p:spPr>
            <a:xfrm>
              <a:off x="5326658" y="4604366"/>
              <a:ext cx="95003" cy="95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C673CF-5449-4D1A-9A49-4546D61476AB}"/>
              </a:ext>
            </a:extLst>
          </p:cNvPr>
          <p:cNvGrpSpPr/>
          <p:nvPr/>
        </p:nvGrpSpPr>
        <p:grpSpPr>
          <a:xfrm>
            <a:off x="5736333" y="2442202"/>
            <a:ext cx="791736" cy="524569"/>
            <a:chOff x="6295561" y="4581821"/>
            <a:chExt cx="791736" cy="52456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F0EA37-B330-44D5-8849-3C4774113407}"/>
                </a:ext>
              </a:extLst>
            </p:cNvPr>
            <p:cNvSpPr/>
            <p:nvPr/>
          </p:nvSpPr>
          <p:spPr>
            <a:xfrm>
              <a:off x="6992294" y="4851768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0D26D32-F97A-453B-A375-65A63623928F}"/>
                </a:ext>
              </a:extLst>
            </p:cNvPr>
            <p:cNvSpPr/>
            <p:nvPr/>
          </p:nvSpPr>
          <p:spPr>
            <a:xfrm>
              <a:off x="6443183" y="46993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B8E7FE2-AF99-45D4-BA56-12E8D8C7B496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82712F-80CA-4903-8421-643305E77113}"/>
                </a:ext>
              </a:extLst>
            </p:cNvPr>
            <p:cNvSpPr/>
            <p:nvPr/>
          </p:nvSpPr>
          <p:spPr>
            <a:xfrm>
              <a:off x="6295561" y="50113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E93CCC-4D69-44F5-8FA0-A40759849A8F}"/>
                </a:ext>
              </a:extLst>
            </p:cNvPr>
            <p:cNvSpPr/>
            <p:nvPr/>
          </p:nvSpPr>
          <p:spPr>
            <a:xfrm>
              <a:off x="6868730" y="4581821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87D2F74-4048-492B-B877-7C24BACEE3CA}"/>
              </a:ext>
            </a:extLst>
          </p:cNvPr>
          <p:cNvGrpSpPr/>
          <p:nvPr/>
        </p:nvGrpSpPr>
        <p:grpSpPr>
          <a:xfrm>
            <a:off x="6753724" y="1714873"/>
            <a:ext cx="791736" cy="524569"/>
            <a:chOff x="6295561" y="4581821"/>
            <a:chExt cx="791736" cy="52456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2B894A2-03E9-48FA-9B49-CECBC387380A}"/>
                </a:ext>
              </a:extLst>
            </p:cNvPr>
            <p:cNvSpPr/>
            <p:nvPr/>
          </p:nvSpPr>
          <p:spPr>
            <a:xfrm>
              <a:off x="6992294" y="4851768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7C374ED-0949-4F4F-A4E8-F55C4B51DD30}"/>
                </a:ext>
              </a:extLst>
            </p:cNvPr>
            <p:cNvSpPr/>
            <p:nvPr/>
          </p:nvSpPr>
          <p:spPr>
            <a:xfrm>
              <a:off x="6443183" y="46993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F51304E-2BAC-4BDD-A004-3B7E52880377}"/>
                </a:ext>
              </a:extLst>
            </p:cNvPr>
            <p:cNvSpPr/>
            <p:nvPr/>
          </p:nvSpPr>
          <p:spPr>
            <a:xfrm>
              <a:off x="6595583" y="4851769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6EA277B-A811-4BCD-8501-2AD75D767407}"/>
                </a:ext>
              </a:extLst>
            </p:cNvPr>
            <p:cNvSpPr/>
            <p:nvPr/>
          </p:nvSpPr>
          <p:spPr>
            <a:xfrm>
              <a:off x="6295561" y="5011387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B7B434D-7C3A-4C1D-AD62-7D13EDBAD321}"/>
                </a:ext>
              </a:extLst>
            </p:cNvPr>
            <p:cNvSpPr/>
            <p:nvPr/>
          </p:nvSpPr>
          <p:spPr>
            <a:xfrm>
              <a:off x="6868730" y="4581821"/>
              <a:ext cx="95003" cy="9500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E0321A6C-31E2-4F25-9FA4-67B71B333F30}"/>
              </a:ext>
            </a:extLst>
          </p:cNvPr>
          <p:cNvSpPr/>
          <p:nvPr/>
        </p:nvSpPr>
        <p:spPr>
          <a:xfrm>
            <a:off x="1370186" y="3781957"/>
            <a:ext cx="6323058" cy="21566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a bandwidth volumetric attack, the attackers over-use the network connection.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firewall on its own cannot defend against such an attack—the attack’s impact is “outside” the firewall.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E65D8D-5460-4154-9655-73B4EFD03654}"/>
              </a:ext>
            </a:extLst>
          </p:cNvPr>
          <p:cNvSpPr txBox="1"/>
          <p:nvPr/>
        </p:nvSpPr>
        <p:spPr>
          <a:xfrm>
            <a:off x="3587285" y="2902080"/>
            <a:ext cx="260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network</a:t>
            </a:r>
            <a:br>
              <a:rPr lang="en-US" dirty="0"/>
            </a:br>
            <a:r>
              <a:rPr lang="en-US" dirty="0"/>
              <a:t>is the target</a:t>
            </a:r>
          </a:p>
        </p:txBody>
      </p:sp>
    </p:spTree>
    <p:extLst>
      <p:ext uri="{BB962C8B-B14F-4D97-AF65-F5344CB8AC3E}">
        <p14:creationId xmlns:p14="http://schemas.microsoft.com/office/powerpoint/2010/main" val="79676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5163-345F-4425-913B-A129A7AA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with an Overlay Network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49ACF-66B4-4603-BEBB-22C0E2CF055E}"/>
              </a:ext>
            </a:extLst>
          </p:cNvPr>
          <p:cNvSpPr/>
          <p:nvPr/>
        </p:nvSpPr>
        <p:spPr>
          <a:xfrm>
            <a:off x="457200" y="4481684"/>
            <a:ext cx="7891799" cy="17044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 overlay network (e.g., Cloudflare®, Akamai</a:t>
            </a:r>
            <a:r>
              <a:rPr lang="en-US" baseline="30000" dirty="0">
                <a:solidFill>
                  <a:schemeClr val="tx1"/>
                </a:solidFill>
              </a:rPr>
              <a:t>©</a:t>
            </a:r>
            <a:r>
              <a:rPr lang="en-US" dirty="0">
                <a:solidFill>
                  <a:schemeClr val="tx1"/>
                </a:solidFill>
              </a:rPr>
              <a:t>, etc.) has the bandwidth to absorb very large volumetric attacks.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But, if the edge servers forward the requests, they will DoS the origin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a blacklist API, allows the NNBC firewall to identify which flows to block, ensuring that good clients get access to the server.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6081B-541B-4D92-964C-BA67FF276DB1}"/>
              </a:ext>
            </a:extLst>
          </p:cNvPr>
          <p:cNvSpPr txBox="1"/>
          <p:nvPr/>
        </p:nvSpPr>
        <p:spPr>
          <a:xfrm>
            <a:off x="6555180" y="3715972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191BE-FD9C-431C-BA80-0B626453F192}"/>
              </a:ext>
            </a:extLst>
          </p:cNvPr>
          <p:cNvGrpSpPr/>
          <p:nvPr/>
        </p:nvGrpSpPr>
        <p:grpSpPr>
          <a:xfrm>
            <a:off x="2732010" y="671864"/>
            <a:ext cx="732893" cy="1036578"/>
            <a:chOff x="3994239" y="968383"/>
            <a:chExt cx="732893" cy="1036578"/>
          </a:xfrm>
        </p:grpSpPr>
        <p:pic>
          <p:nvPicPr>
            <p:cNvPr id="12" name="Picture 11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6420D243-F444-4250-A430-655058ABF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994239" y="968383"/>
              <a:ext cx="732893" cy="103657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B11CF0-FF08-4DCA-8F00-D08788C9E36C}"/>
                </a:ext>
              </a:extLst>
            </p:cNvPr>
            <p:cNvSpPr txBox="1"/>
            <p:nvPr/>
          </p:nvSpPr>
          <p:spPr>
            <a:xfrm>
              <a:off x="4017358" y="1112865"/>
              <a:ext cx="301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en-US" sz="4000" dirty="0"/>
                <a:t>P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42329E-2397-47D3-A559-7D92E03C2D9F}"/>
              </a:ext>
            </a:extLst>
          </p:cNvPr>
          <p:cNvGrpSpPr/>
          <p:nvPr/>
        </p:nvGrpSpPr>
        <p:grpSpPr>
          <a:xfrm>
            <a:off x="3529570" y="1144834"/>
            <a:ext cx="732893" cy="1036578"/>
            <a:chOff x="3994239" y="968383"/>
            <a:chExt cx="732893" cy="1036578"/>
          </a:xfrm>
        </p:grpSpPr>
        <p:pic>
          <p:nvPicPr>
            <p:cNvPr id="73" name="Picture 72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CDEC693E-B429-43CE-A4D5-B067B719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994239" y="968383"/>
              <a:ext cx="732893" cy="1036578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D641B98-6793-4E51-B314-142CC933D4BA}"/>
                </a:ext>
              </a:extLst>
            </p:cNvPr>
            <p:cNvSpPr txBox="1"/>
            <p:nvPr/>
          </p:nvSpPr>
          <p:spPr>
            <a:xfrm>
              <a:off x="4017358" y="1112865"/>
              <a:ext cx="301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en-US" sz="4000" dirty="0"/>
                <a:t>P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6174D95-A406-4814-8AE1-FB344D660E61}"/>
              </a:ext>
            </a:extLst>
          </p:cNvPr>
          <p:cNvGrpSpPr/>
          <p:nvPr/>
        </p:nvGrpSpPr>
        <p:grpSpPr>
          <a:xfrm>
            <a:off x="3690041" y="1952237"/>
            <a:ext cx="732893" cy="1036578"/>
            <a:chOff x="3994239" y="968383"/>
            <a:chExt cx="732893" cy="1036578"/>
          </a:xfrm>
        </p:grpSpPr>
        <p:pic>
          <p:nvPicPr>
            <p:cNvPr id="77" name="Picture 76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F3B9FEB5-7E91-49ED-8F16-3AA9D143D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994239" y="968383"/>
              <a:ext cx="732893" cy="1036578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375880B-0FA3-4FEF-945E-F8FA90AD52D9}"/>
                </a:ext>
              </a:extLst>
            </p:cNvPr>
            <p:cNvSpPr txBox="1"/>
            <p:nvPr/>
          </p:nvSpPr>
          <p:spPr>
            <a:xfrm>
              <a:off x="4017358" y="1112865"/>
              <a:ext cx="301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en-US" sz="4000" dirty="0"/>
                <a:t>P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AB29975-915D-4052-A9C1-E92CE86C8E3E}"/>
              </a:ext>
            </a:extLst>
          </p:cNvPr>
          <p:cNvGrpSpPr/>
          <p:nvPr/>
        </p:nvGrpSpPr>
        <p:grpSpPr>
          <a:xfrm>
            <a:off x="3453503" y="2786119"/>
            <a:ext cx="732893" cy="1036578"/>
            <a:chOff x="3994239" y="968383"/>
            <a:chExt cx="732893" cy="1036578"/>
          </a:xfrm>
        </p:grpSpPr>
        <p:pic>
          <p:nvPicPr>
            <p:cNvPr id="80" name="Picture 79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B306C6B3-A8CA-4456-AA4F-43B4A2795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994239" y="968383"/>
              <a:ext cx="732893" cy="1036578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D7E608-1557-43CA-8BE4-A5FDD3BC3D59}"/>
                </a:ext>
              </a:extLst>
            </p:cNvPr>
            <p:cNvSpPr txBox="1"/>
            <p:nvPr/>
          </p:nvSpPr>
          <p:spPr>
            <a:xfrm>
              <a:off x="4017358" y="1112865"/>
              <a:ext cx="301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en-US" sz="4000" dirty="0"/>
                <a:t>P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C2768E-FE80-4773-ADBF-89A5AD263C71}"/>
              </a:ext>
            </a:extLst>
          </p:cNvPr>
          <p:cNvGrpSpPr/>
          <p:nvPr/>
        </p:nvGrpSpPr>
        <p:grpSpPr>
          <a:xfrm>
            <a:off x="2796973" y="3577415"/>
            <a:ext cx="732893" cy="1036578"/>
            <a:chOff x="3994239" y="968383"/>
            <a:chExt cx="732893" cy="1036578"/>
          </a:xfrm>
        </p:grpSpPr>
        <p:pic>
          <p:nvPicPr>
            <p:cNvPr id="83" name="Picture 82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613A04FF-38C6-43BF-9D8A-711BD55FB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994239" y="968383"/>
              <a:ext cx="732893" cy="1036578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381D8E6-D736-4885-AF21-4098F7E56947}"/>
                </a:ext>
              </a:extLst>
            </p:cNvPr>
            <p:cNvSpPr txBox="1"/>
            <p:nvPr/>
          </p:nvSpPr>
          <p:spPr>
            <a:xfrm>
              <a:off x="4017358" y="1112865"/>
              <a:ext cx="301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en-US" sz="4000" dirty="0"/>
                <a:t>P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0EDFA2-9469-410C-A3CA-A9BFB9AEB787}"/>
              </a:ext>
            </a:extLst>
          </p:cNvPr>
          <p:cNvCxnSpPr/>
          <p:nvPr/>
        </p:nvCxnSpPr>
        <p:spPr>
          <a:xfrm flipH="1">
            <a:off x="3314700" y="1048083"/>
            <a:ext cx="142435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8188623-C1D7-43F3-9479-1F7BA750E44C}"/>
              </a:ext>
            </a:extLst>
          </p:cNvPr>
          <p:cNvCxnSpPr/>
          <p:nvPr/>
        </p:nvCxnSpPr>
        <p:spPr>
          <a:xfrm flipH="1">
            <a:off x="3342201" y="1200481"/>
            <a:ext cx="142435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F7597C3-3D39-43AB-AABE-A2BE58C54D00}"/>
              </a:ext>
            </a:extLst>
          </p:cNvPr>
          <p:cNvCxnSpPr/>
          <p:nvPr/>
        </p:nvCxnSpPr>
        <p:spPr>
          <a:xfrm flipH="1">
            <a:off x="4126613" y="1586924"/>
            <a:ext cx="142435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4EE6818-8598-409C-AB2D-2EA4C6E73C8A}"/>
              </a:ext>
            </a:extLst>
          </p:cNvPr>
          <p:cNvCxnSpPr/>
          <p:nvPr/>
        </p:nvCxnSpPr>
        <p:spPr>
          <a:xfrm flipH="1">
            <a:off x="4154114" y="1739322"/>
            <a:ext cx="142435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CE4DA5-96F1-497D-8E3B-12659CB03AEF}"/>
              </a:ext>
            </a:extLst>
          </p:cNvPr>
          <p:cNvCxnSpPr/>
          <p:nvPr/>
        </p:nvCxnSpPr>
        <p:spPr>
          <a:xfrm flipH="1">
            <a:off x="4286811" y="2399488"/>
            <a:ext cx="142435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375B6D7-BED4-4DAA-AE4F-0FDDFC727D56}"/>
              </a:ext>
            </a:extLst>
          </p:cNvPr>
          <p:cNvCxnSpPr/>
          <p:nvPr/>
        </p:nvCxnSpPr>
        <p:spPr>
          <a:xfrm flipH="1">
            <a:off x="4314312" y="2551886"/>
            <a:ext cx="142435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33DFE76-ED6E-47F2-B9B9-09B2DD1F27C9}"/>
              </a:ext>
            </a:extLst>
          </p:cNvPr>
          <p:cNvCxnSpPr/>
          <p:nvPr/>
        </p:nvCxnSpPr>
        <p:spPr>
          <a:xfrm flipH="1">
            <a:off x="4040627" y="3198482"/>
            <a:ext cx="142435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40267F7-EC61-48E9-95B9-0B1FB0A21AB7}"/>
              </a:ext>
            </a:extLst>
          </p:cNvPr>
          <p:cNvCxnSpPr/>
          <p:nvPr/>
        </p:nvCxnSpPr>
        <p:spPr>
          <a:xfrm flipH="1">
            <a:off x="4068128" y="3350880"/>
            <a:ext cx="142435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928DEDF-996F-44C2-AD58-5A4120BE0B6E}"/>
              </a:ext>
            </a:extLst>
          </p:cNvPr>
          <p:cNvCxnSpPr/>
          <p:nvPr/>
        </p:nvCxnSpPr>
        <p:spPr>
          <a:xfrm flipH="1">
            <a:off x="3386935" y="4009105"/>
            <a:ext cx="142435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97C61D7-CA56-4356-A922-3ADE529E54C2}"/>
              </a:ext>
            </a:extLst>
          </p:cNvPr>
          <p:cNvCxnSpPr/>
          <p:nvPr/>
        </p:nvCxnSpPr>
        <p:spPr>
          <a:xfrm flipH="1">
            <a:off x="3414436" y="4161503"/>
            <a:ext cx="142435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98E183-375A-4F0D-8E7E-9B3EC5D9E758}"/>
              </a:ext>
            </a:extLst>
          </p:cNvPr>
          <p:cNvGrpSpPr/>
          <p:nvPr/>
        </p:nvGrpSpPr>
        <p:grpSpPr>
          <a:xfrm>
            <a:off x="5421661" y="1379409"/>
            <a:ext cx="3408217" cy="2198006"/>
            <a:chOff x="5421661" y="1379409"/>
            <a:chExt cx="3408217" cy="219800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5F1A892E-6A7B-4003-A190-41859356A77B}"/>
                </a:ext>
              </a:extLst>
            </p:cNvPr>
            <p:cNvSpPr/>
            <p:nvPr/>
          </p:nvSpPr>
          <p:spPr>
            <a:xfrm>
              <a:off x="5421661" y="1379409"/>
              <a:ext cx="3408217" cy="219800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9AAB854-2030-44FE-B848-BD59FB428693}"/>
                </a:ext>
              </a:extLst>
            </p:cNvPr>
            <p:cNvGrpSpPr/>
            <p:nvPr/>
          </p:nvGrpSpPr>
          <p:grpSpPr>
            <a:xfrm>
              <a:off x="5736333" y="1675069"/>
              <a:ext cx="2465812" cy="1500070"/>
              <a:chOff x="5736333" y="1675069"/>
              <a:chExt cx="2465812" cy="150007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8775D7-E2BD-4CBC-8849-5999A4E1828B}"/>
                  </a:ext>
                </a:extLst>
              </p:cNvPr>
              <p:cNvSpPr/>
              <p:nvPr/>
            </p:nvSpPr>
            <p:spPr>
              <a:xfrm>
                <a:off x="7652515" y="1896930"/>
                <a:ext cx="95003" cy="950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EEF70E5-604B-432A-84BC-E4406256A6CD}"/>
                  </a:ext>
                </a:extLst>
              </p:cNvPr>
              <p:cNvSpPr/>
              <p:nvPr/>
            </p:nvSpPr>
            <p:spPr>
              <a:xfrm>
                <a:off x="7895140" y="1792032"/>
                <a:ext cx="95003" cy="950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76EF9FC-2D23-4B25-AEA9-65C82796A4A5}"/>
                  </a:ext>
                </a:extLst>
              </p:cNvPr>
              <p:cNvSpPr/>
              <p:nvPr/>
            </p:nvSpPr>
            <p:spPr>
              <a:xfrm>
                <a:off x="8047540" y="1944432"/>
                <a:ext cx="95003" cy="950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2CDF947-CF52-4DEB-B45F-C060914CD9FF}"/>
                  </a:ext>
                </a:extLst>
              </p:cNvPr>
              <p:cNvSpPr/>
              <p:nvPr/>
            </p:nvSpPr>
            <p:spPr>
              <a:xfrm>
                <a:off x="7747518" y="2104050"/>
                <a:ext cx="95003" cy="950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9C9260F-AC49-430D-B035-399E7431F7AB}"/>
                  </a:ext>
                </a:extLst>
              </p:cNvPr>
              <p:cNvSpPr/>
              <p:nvPr/>
            </p:nvSpPr>
            <p:spPr>
              <a:xfrm>
                <a:off x="7975788" y="2204918"/>
                <a:ext cx="95003" cy="950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22DCBE1-6BCE-4062-AD2F-BDC7E2E0EFE7}"/>
                  </a:ext>
                </a:extLst>
              </p:cNvPr>
              <p:cNvGrpSpPr/>
              <p:nvPr/>
            </p:nvGrpSpPr>
            <p:grpSpPr>
              <a:xfrm rot="1978439">
                <a:off x="6529109" y="2049756"/>
                <a:ext cx="490028" cy="507889"/>
                <a:chOff x="6352958" y="4851769"/>
                <a:chExt cx="490028" cy="507889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F595EE2-FEC0-4EDB-9ECC-5E2AF587A116}"/>
                    </a:ext>
                  </a:extLst>
                </p:cNvPr>
                <p:cNvSpPr/>
                <p:nvPr/>
              </p:nvSpPr>
              <p:spPr>
                <a:xfrm>
                  <a:off x="6352958" y="495666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7C9A6A9-1ED4-477D-A603-7B9A74DDDF2F}"/>
                    </a:ext>
                  </a:extLst>
                </p:cNvPr>
                <p:cNvSpPr/>
                <p:nvPr/>
              </p:nvSpPr>
              <p:spPr>
                <a:xfrm>
                  <a:off x="6595583" y="48517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E39DD07-4F6B-4BE7-A4B7-261C1AEC9351}"/>
                    </a:ext>
                  </a:extLst>
                </p:cNvPr>
                <p:cNvSpPr/>
                <p:nvPr/>
              </p:nvSpPr>
              <p:spPr>
                <a:xfrm>
                  <a:off x="6747983" y="50041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F7FFC97-F602-4062-B66E-5259A619072F}"/>
                    </a:ext>
                  </a:extLst>
                </p:cNvPr>
                <p:cNvSpPr/>
                <p:nvPr/>
              </p:nvSpPr>
              <p:spPr>
                <a:xfrm>
                  <a:off x="6447961" y="516378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2CDD7BA-B80E-40F0-8191-7C97527BC64A}"/>
                    </a:ext>
                  </a:extLst>
                </p:cNvPr>
                <p:cNvSpPr/>
                <p:nvPr/>
              </p:nvSpPr>
              <p:spPr>
                <a:xfrm>
                  <a:off x="6676231" y="5264655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B2CD73E-C72C-4AD4-AD6C-817ABC70B975}"/>
                  </a:ext>
                </a:extLst>
              </p:cNvPr>
              <p:cNvGrpSpPr/>
              <p:nvPr/>
            </p:nvGrpSpPr>
            <p:grpSpPr>
              <a:xfrm rot="7864062">
                <a:off x="6702988" y="2676180"/>
                <a:ext cx="490028" cy="507889"/>
                <a:chOff x="6352958" y="4851769"/>
                <a:chExt cx="490028" cy="507889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7CFB465-2679-4201-85A3-9DC2B3E1E44E}"/>
                    </a:ext>
                  </a:extLst>
                </p:cNvPr>
                <p:cNvSpPr/>
                <p:nvPr/>
              </p:nvSpPr>
              <p:spPr>
                <a:xfrm>
                  <a:off x="6352958" y="495666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DD8933C-F644-4A2A-AE74-AC247CA84E65}"/>
                    </a:ext>
                  </a:extLst>
                </p:cNvPr>
                <p:cNvSpPr/>
                <p:nvPr/>
              </p:nvSpPr>
              <p:spPr>
                <a:xfrm>
                  <a:off x="6595583" y="48517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7B4A331-8840-4D1B-86D1-F74667D73479}"/>
                    </a:ext>
                  </a:extLst>
                </p:cNvPr>
                <p:cNvSpPr/>
                <p:nvPr/>
              </p:nvSpPr>
              <p:spPr>
                <a:xfrm>
                  <a:off x="6747983" y="50041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AF8EAE0-4B1D-441D-BB5E-D1C6A00E69D8}"/>
                    </a:ext>
                  </a:extLst>
                </p:cNvPr>
                <p:cNvSpPr/>
                <p:nvPr/>
              </p:nvSpPr>
              <p:spPr>
                <a:xfrm>
                  <a:off x="6447961" y="516378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0C042D3-8037-4704-ABA7-07F0ED2FA0AC}"/>
                    </a:ext>
                  </a:extLst>
                </p:cNvPr>
                <p:cNvSpPr/>
                <p:nvPr/>
              </p:nvSpPr>
              <p:spPr>
                <a:xfrm>
                  <a:off x="6676231" y="5264655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57D0B3C-F6EB-4470-AAE8-8105D65DB9A8}"/>
                  </a:ext>
                </a:extLst>
              </p:cNvPr>
              <p:cNvGrpSpPr/>
              <p:nvPr/>
            </p:nvGrpSpPr>
            <p:grpSpPr>
              <a:xfrm rot="15984821">
                <a:off x="7621462" y="2533082"/>
                <a:ext cx="490028" cy="507889"/>
                <a:chOff x="6352958" y="4851769"/>
                <a:chExt cx="490028" cy="507889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6C6F6000-1A19-4DB5-9DF0-B581396822CE}"/>
                    </a:ext>
                  </a:extLst>
                </p:cNvPr>
                <p:cNvSpPr/>
                <p:nvPr/>
              </p:nvSpPr>
              <p:spPr>
                <a:xfrm>
                  <a:off x="6352958" y="495666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FFC93CE-D4E1-409D-B658-7361760A391A}"/>
                    </a:ext>
                  </a:extLst>
                </p:cNvPr>
                <p:cNvSpPr/>
                <p:nvPr/>
              </p:nvSpPr>
              <p:spPr>
                <a:xfrm>
                  <a:off x="6595583" y="48517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63F6E13D-E47F-4469-ACC8-5A2E41377DAC}"/>
                    </a:ext>
                  </a:extLst>
                </p:cNvPr>
                <p:cNvSpPr/>
                <p:nvPr/>
              </p:nvSpPr>
              <p:spPr>
                <a:xfrm>
                  <a:off x="6747983" y="50041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77BF07E-F05C-487E-B269-70E69E0E70FE}"/>
                    </a:ext>
                  </a:extLst>
                </p:cNvPr>
                <p:cNvSpPr/>
                <p:nvPr/>
              </p:nvSpPr>
              <p:spPr>
                <a:xfrm>
                  <a:off x="6447961" y="516378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89BB089-7E82-47F8-970D-B9CAD955CD8D}"/>
                    </a:ext>
                  </a:extLst>
                </p:cNvPr>
                <p:cNvSpPr/>
                <p:nvPr/>
              </p:nvSpPr>
              <p:spPr>
                <a:xfrm>
                  <a:off x="6676231" y="5264655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A3DB749-987E-4C71-9287-5A089E14E843}"/>
                  </a:ext>
                </a:extLst>
              </p:cNvPr>
              <p:cNvGrpSpPr/>
              <p:nvPr/>
            </p:nvGrpSpPr>
            <p:grpSpPr>
              <a:xfrm>
                <a:off x="6659076" y="2371830"/>
                <a:ext cx="683406" cy="794949"/>
                <a:chOff x="4738255" y="4604366"/>
                <a:chExt cx="683406" cy="794949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E2909E4-18A1-4315-9265-17A378BF95BE}"/>
                    </a:ext>
                  </a:extLst>
                </p:cNvPr>
                <p:cNvSpPr/>
                <p:nvPr/>
              </p:nvSpPr>
              <p:spPr>
                <a:xfrm>
                  <a:off x="4738255" y="4916384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F585040B-2169-40DF-A77C-832B5D6E4477}"/>
                    </a:ext>
                  </a:extLst>
                </p:cNvPr>
                <p:cNvSpPr/>
                <p:nvPr/>
              </p:nvSpPr>
              <p:spPr>
                <a:xfrm>
                  <a:off x="5133280" y="4821381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D008113-FD72-49A5-B369-4145C33B0F4C}"/>
                    </a:ext>
                  </a:extLst>
                </p:cNvPr>
                <p:cNvSpPr/>
                <p:nvPr/>
              </p:nvSpPr>
              <p:spPr>
                <a:xfrm>
                  <a:off x="5277178" y="5304312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2D26F09-BBE5-48F1-984D-178DC0F6E8FF}"/>
                    </a:ext>
                  </a:extLst>
                </p:cNvPr>
                <p:cNvSpPr/>
                <p:nvPr/>
              </p:nvSpPr>
              <p:spPr>
                <a:xfrm>
                  <a:off x="5326658" y="4604366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01FCA0B-72AB-4AFD-A7A1-887B4A74A234}"/>
                  </a:ext>
                </a:extLst>
              </p:cNvPr>
              <p:cNvGrpSpPr/>
              <p:nvPr/>
            </p:nvGrpSpPr>
            <p:grpSpPr>
              <a:xfrm rot="4354567">
                <a:off x="7462968" y="1619297"/>
                <a:ext cx="683406" cy="794949"/>
                <a:chOff x="4738255" y="4604366"/>
                <a:chExt cx="683406" cy="794949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3B0C649-9BB4-460D-A3EC-BD0560724C29}"/>
                    </a:ext>
                  </a:extLst>
                </p:cNvPr>
                <p:cNvSpPr/>
                <p:nvPr/>
              </p:nvSpPr>
              <p:spPr>
                <a:xfrm>
                  <a:off x="4738255" y="4916384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519F7F6-C9A9-4E42-867D-C513C4FD7A3F}"/>
                    </a:ext>
                  </a:extLst>
                </p:cNvPr>
                <p:cNvSpPr/>
                <p:nvPr/>
              </p:nvSpPr>
              <p:spPr>
                <a:xfrm>
                  <a:off x="5133280" y="4821381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0476D16C-E98A-495D-928E-D2FA99A07F3B}"/>
                    </a:ext>
                  </a:extLst>
                </p:cNvPr>
                <p:cNvSpPr/>
                <p:nvPr/>
              </p:nvSpPr>
              <p:spPr>
                <a:xfrm>
                  <a:off x="5277178" y="5304312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45E270C-52C7-45A5-A4E3-9A115F7BCFDC}"/>
                    </a:ext>
                  </a:extLst>
                </p:cNvPr>
                <p:cNvSpPr/>
                <p:nvPr/>
              </p:nvSpPr>
              <p:spPr>
                <a:xfrm>
                  <a:off x="5326658" y="4604366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2A61564-8480-41B3-9F8E-E8BDBA87E7B8}"/>
                  </a:ext>
                </a:extLst>
              </p:cNvPr>
              <p:cNvGrpSpPr/>
              <p:nvPr/>
            </p:nvGrpSpPr>
            <p:grpSpPr>
              <a:xfrm>
                <a:off x="5853652" y="1907503"/>
                <a:ext cx="683406" cy="407021"/>
                <a:chOff x="4738255" y="4604366"/>
                <a:chExt cx="683406" cy="407021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F890E1D1-4A91-4EC4-843F-11562477A8A9}"/>
                    </a:ext>
                  </a:extLst>
                </p:cNvPr>
                <p:cNvSpPr/>
                <p:nvPr/>
              </p:nvSpPr>
              <p:spPr>
                <a:xfrm>
                  <a:off x="4738255" y="4916384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FEB23F2-0CF0-4A92-A80B-25037F035916}"/>
                    </a:ext>
                  </a:extLst>
                </p:cNvPr>
                <p:cNvSpPr/>
                <p:nvPr/>
              </p:nvSpPr>
              <p:spPr>
                <a:xfrm>
                  <a:off x="5133280" y="4821381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F53E7B8-A34F-496C-9BBB-D305EFF62216}"/>
                    </a:ext>
                  </a:extLst>
                </p:cNvPr>
                <p:cNvSpPr/>
                <p:nvPr/>
              </p:nvSpPr>
              <p:spPr>
                <a:xfrm>
                  <a:off x="5038277" y="4651867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81F1E7BB-B7F3-418A-90D3-F3472F5E0E60}"/>
                    </a:ext>
                  </a:extLst>
                </p:cNvPr>
                <p:cNvSpPr/>
                <p:nvPr/>
              </p:nvSpPr>
              <p:spPr>
                <a:xfrm>
                  <a:off x="5326658" y="4604366"/>
                  <a:ext cx="95003" cy="9500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3C673CF-5449-4D1A-9A49-4546D61476AB}"/>
                  </a:ext>
                </a:extLst>
              </p:cNvPr>
              <p:cNvGrpSpPr/>
              <p:nvPr/>
            </p:nvGrpSpPr>
            <p:grpSpPr>
              <a:xfrm>
                <a:off x="5736333" y="2442202"/>
                <a:ext cx="791736" cy="524569"/>
                <a:chOff x="6295561" y="4581821"/>
                <a:chExt cx="791736" cy="524569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9F0EA37-B330-44D5-8849-3C4774113407}"/>
                    </a:ext>
                  </a:extLst>
                </p:cNvPr>
                <p:cNvSpPr/>
                <p:nvPr/>
              </p:nvSpPr>
              <p:spPr>
                <a:xfrm>
                  <a:off x="6992294" y="4851768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E0D26D32-F97A-453B-A375-65A63623928F}"/>
                    </a:ext>
                  </a:extLst>
                </p:cNvPr>
                <p:cNvSpPr/>
                <p:nvPr/>
              </p:nvSpPr>
              <p:spPr>
                <a:xfrm>
                  <a:off x="6443183" y="46993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B8E7FE2-AF99-45D4-BA56-12E8D8C7B496}"/>
                    </a:ext>
                  </a:extLst>
                </p:cNvPr>
                <p:cNvSpPr/>
                <p:nvPr/>
              </p:nvSpPr>
              <p:spPr>
                <a:xfrm>
                  <a:off x="6595583" y="48517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482712F-80CA-4903-8421-643305E77113}"/>
                    </a:ext>
                  </a:extLst>
                </p:cNvPr>
                <p:cNvSpPr/>
                <p:nvPr/>
              </p:nvSpPr>
              <p:spPr>
                <a:xfrm>
                  <a:off x="6295561" y="501138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BE93CCC-4D69-44F5-8FA0-A40759849A8F}"/>
                    </a:ext>
                  </a:extLst>
                </p:cNvPr>
                <p:cNvSpPr/>
                <p:nvPr/>
              </p:nvSpPr>
              <p:spPr>
                <a:xfrm>
                  <a:off x="6868730" y="4581821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87D2F74-4048-492B-B877-7C24BACEE3CA}"/>
                  </a:ext>
                </a:extLst>
              </p:cNvPr>
              <p:cNvGrpSpPr/>
              <p:nvPr/>
            </p:nvGrpSpPr>
            <p:grpSpPr>
              <a:xfrm>
                <a:off x="6753724" y="1714873"/>
                <a:ext cx="791736" cy="524569"/>
                <a:chOff x="6295561" y="4581821"/>
                <a:chExt cx="791736" cy="524569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B2B894A2-03E9-48FA-9B49-CECBC387380A}"/>
                    </a:ext>
                  </a:extLst>
                </p:cNvPr>
                <p:cNvSpPr/>
                <p:nvPr/>
              </p:nvSpPr>
              <p:spPr>
                <a:xfrm>
                  <a:off x="6992294" y="4851768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97C374ED-0949-4F4F-A4E8-F55C4B51DD30}"/>
                    </a:ext>
                  </a:extLst>
                </p:cNvPr>
                <p:cNvSpPr/>
                <p:nvPr/>
              </p:nvSpPr>
              <p:spPr>
                <a:xfrm>
                  <a:off x="6443183" y="46993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8F51304E-2BAC-4BDD-A004-3B7E52880377}"/>
                    </a:ext>
                  </a:extLst>
                </p:cNvPr>
                <p:cNvSpPr/>
                <p:nvPr/>
              </p:nvSpPr>
              <p:spPr>
                <a:xfrm>
                  <a:off x="6595583" y="4851769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6EA277B-A811-4BCD-8501-2AD75D767407}"/>
                    </a:ext>
                  </a:extLst>
                </p:cNvPr>
                <p:cNvSpPr/>
                <p:nvPr/>
              </p:nvSpPr>
              <p:spPr>
                <a:xfrm>
                  <a:off x="6295561" y="5011387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B7B434D-7C3A-4C1D-AD62-7D13EDBAD321}"/>
                    </a:ext>
                  </a:extLst>
                </p:cNvPr>
                <p:cNvSpPr/>
                <p:nvPr/>
              </p:nvSpPr>
              <p:spPr>
                <a:xfrm>
                  <a:off x="6868730" y="4581821"/>
                  <a:ext cx="95003" cy="9500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E9DA1D0-7F35-42E7-B771-206AE2809281}"/>
              </a:ext>
            </a:extLst>
          </p:cNvPr>
          <p:cNvCxnSpPr>
            <a:cxnSpLocks/>
          </p:cNvCxnSpPr>
          <p:nvPr/>
        </p:nvCxnSpPr>
        <p:spPr>
          <a:xfrm flipH="1">
            <a:off x="2196274" y="1379409"/>
            <a:ext cx="709417" cy="935115"/>
          </a:xfrm>
          <a:prstGeom prst="straightConnector1">
            <a:avLst/>
          </a:prstGeom>
          <a:ln w="38100">
            <a:solidFill>
              <a:srgbClr val="00B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E939434-F3CF-414D-8F3A-3D948BA19C43}"/>
              </a:ext>
            </a:extLst>
          </p:cNvPr>
          <p:cNvCxnSpPr>
            <a:cxnSpLocks/>
          </p:cNvCxnSpPr>
          <p:nvPr/>
        </p:nvCxnSpPr>
        <p:spPr>
          <a:xfrm flipH="1">
            <a:off x="2196274" y="1708442"/>
            <a:ext cx="1466917" cy="606082"/>
          </a:xfrm>
          <a:prstGeom prst="straightConnector1">
            <a:avLst/>
          </a:prstGeom>
          <a:ln w="38100">
            <a:solidFill>
              <a:srgbClr val="00B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8D576D7-48CD-47A7-A67D-83C22E083BBA}"/>
              </a:ext>
            </a:extLst>
          </p:cNvPr>
          <p:cNvCxnSpPr>
            <a:cxnSpLocks/>
          </p:cNvCxnSpPr>
          <p:nvPr/>
        </p:nvCxnSpPr>
        <p:spPr>
          <a:xfrm flipH="1" flipV="1">
            <a:off x="2196274" y="2314524"/>
            <a:ext cx="1636176" cy="84964"/>
          </a:xfrm>
          <a:prstGeom prst="straightConnector1">
            <a:avLst/>
          </a:prstGeom>
          <a:ln w="38100">
            <a:solidFill>
              <a:srgbClr val="00B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AA20636-175B-48E1-B2C6-AB4747FBD3B0}"/>
              </a:ext>
            </a:extLst>
          </p:cNvPr>
          <p:cNvCxnSpPr>
            <a:cxnSpLocks/>
          </p:cNvCxnSpPr>
          <p:nvPr/>
        </p:nvCxnSpPr>
        <p:spPr>
          <a:xfrm flipH="1" flipV="1">
            <a:off x="2196274" y="2314524"/>
            <a:ext cx="1387660" cy="910882"/>
          </a:xfrm>
          <a:prstGeom prst="straightConnector1">
            <a:avLst/>
          </a:prstGeom>
          <a:ln w="38100">
            <a:solidFill>
              <a:srgbClr val="00B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EF7DAEB-ED50-44F0-B232-B6C4D4CF1662}"/>
              </a:ext>
            </a:extLst>
          </p:cNvPr>
          <p:cNvCxnSpPr>
            <a:cxnSpLocks/>
          </p:cNvCxnSpPr>
          <p:nvPr/>
        </p:nvCxnSpPr>
        <p:spPr>
          <a:xfrm flipH="1" flipV="1">
            <a:off x="2196274" y="2314524"/>
            <a:ext cx="734680" cy="1660570"/>
          </a:xfrm>
          <a:prstGeom prst="straightConnector1">
            <a:avLst/>
          </a:prstGeom>
          <a:ln w="38100">
            <a:solidFill>
              <a:srgbClr val="00B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BE414ED9-00D5-4E92-AB46-FC7B7BB1A21F}"/>
              </a:ext>
            </a:extLst>
          </p:cNvPr>
          <p:cNvCxnSpPr>
            <a:cxnSpLocks/>
            <a:stCxn id="131" idx="0"/>
            <a:endCxn id="14" idx="1"/>
          </p:cNvCxnSpPr>
          <p:nvPr/>
        </p:nvCxnSpPr>
        <p:spPr>
          <a:xfrm rot="5400000" flipH="1" flipV="1">
            <a:off x="1991497" y="1257151"/>
            <a:ext cx="850493" cy="67677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B284ECD6-77BA-4EDE-819D-F2AC29C04773}"/>
              </a:ext>
            </a:extLst>
          </p:cNvPr>
          <p:cNvCxnSpPr>
            <a:cxnSpLocks/>
            <a:stCxn id="131" idx="0"/>
            <a:endCxn id="75" idx="1"/>
          </p:cNvCxnSpPr>
          <p:nvPr/>
        </p:nvCxnSpPr>
        <p:spPr>
          <a:xfrm rot="5400000" flipH="1" flipV="1">
            <a:off x="2626762" y="1094856"/>
            <a:ext cx="377523" cy="147433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13BE89BE-0D10-48CC-B39E-F0792CD8F03E}"/>
              </a:ext>
            </a:extLst>
          </p:cNvPr>
          <p:cNvCxnSpPr>
            <a:cxnSpLocks/>
            <a:stCxn id="131" idx="0"/>
            <a:endCxn id="78" idx="1"/>
          </p:cNvCxnSpPr>
          <p:nvPr/>
        </p:nvCxnSpPr>
        <p:spPr>
          <a:xfrm rot="16200000" flipH="1">
            <a:off x="2680819" y="1418321"/>
            <a:ext cx="429880" cy="1634802"/>
          </a:xfrm>
          <a:prstGeom prst="curvedConnector4">
            <a:avLst>
              <a:gd name="adj1" fmla="val -53178"/>
              <a:gd name="adj2" fmla="val 544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Curved 119">
            <a:extLst>
              <a:ext uri="{FF2B5EF4-FFF2-40B4-BE49-F238E27FC236}">
                <a16:creationId xmlns:a16="http://schemas.microsoft.com/office/drawing/2014/main" id="{59B99ECB-00C2-405B-925E-950FD26419C1}"/>
              </a:ext>
            </a:extLst>
          </p:cNvPr>
          <p:cNvCxnSpPr>
            <a:cxnSpLocks/>
            <a:stCxn id="144" idx="2"/>
            <a:endCxn id="81" idx="1"/>
          </p:cNvCxnSpPr>
          <p:nvPr/>
        </p:nvCxnSpPr>
        <p:spPr>
          <a:xfrm rot="16200000" flipH="1">
            <a:off x="2433712" y="2241633"/>
            <a:ext cx="584463" cy="150135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Curved 120">
            <a:extLst>
              <a:ext uri="{FF2B5EF4-FFF2-40B4-BE49-F238E27FC236}">
                <a16:creationId xmlns:a16="http://schemas.microsoft.com/office/drawing/2014/main" id="{3314531F-1F80-454E-865A-0A3F3D7D2717}"/>
              </a:ext>
            </a:extLst>
          </p:cNvPr>
          <p:cNvCxnSpPr>
            <a:cxnSpLocks/>
            <a:stCxn id="144" idx="2"/>
            <a:endCxn id="83" idx="1"/>
          </p:cNvCxnSpPr>
          <p:nvPr/>
        </p:nvCxnSpPr>
        <p:spPr>
          <a:xfrm rot="16200000" flipH="1">
            <a:off x="1688308" y="2987038"/>
            <a:ext cx="1395623" cy="82170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FDFA97A-D4EB-4B8B-8AB7-EF5364ABF39C}"/>
              </a:ext>
            </a:extLst>
          </p:cNvPr>
          <p:cNvSpPr/>
          <p:nvPr/>
        </p:nvSpPr>
        <p:spPr>
          <a:xfrm>
            <a:off x="1932072" y="2020782"/>
            <a:ext cx="292572" cy="70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C881595-D0B4-417F-AB15-374C32BA54BD}"/>
              </a:ext>
            </a:extLst>
          </p:cNvPr>
          <p:cNvSpPr/>
          <p:nvPr/>
        </p:nvSpPr>
        <p:spPr>
          <a:xfrm>
            <a:off x="1828979" y="1993035"/>
            <a:ext cx="292572" cy="70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93933-C55A-4907-8D3E-40AD40A9E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71" y="1762824"/>
            <a:ext cx="195088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5095-5D50-41C5-B3FC-FEA9AD64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NNBC in both Contexts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F9DD8-C88B-4994-8F5C-579A08A5FD31}"/>
              </a:ext>
            </a:extLst>
          </p:cNvPr>
          <p:cNvSpPr/>
          <p:nvPr/>
        </p:nvSpPr>
        <p:spPr>
          <a:xfrm>
            <a:off x="578498" y="4165885"/>
            <a:ext cx="7527905" cy="17590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We will present results for the NNBC Firewall both defending against application-level attacks as a standalone system and working with an overlay provider to defend against bandwidth volumetric attacks.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481C3-0187-4434-B261-DB73EDEF5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34" y="1753058"/>
            <a:ext cx="2773920" cy="133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7C3C47-EABC-4BC0-B6D4-B3088745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10" y="1069984"/>
            <a:ext cx="4398555" cy="31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8384-3087-4C14-915D-7D72B83E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NNBC Base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C93E-B985-4148-BD33-C41BE1BF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2"/>
            <a:ext cx="7384774" cy="5211763"/>
          </a:xfrm>
        </p:spPr>
        <p:txBody>
          <a:bodyPr/>
          <a:lstStyle/>
          <a:p>
            <a:r>
              <a:rPr lang="en-US" sz="2800" dirty="0"/>
              <a:t>The NNBC responds to an observed attack.</a:t>
            </a:r>
          </a:p>
          <a:p>
            <a:pPr lvl="1"/>
            <a:r>
              <a:rPr lang="en-US" sz="2400" dirty="0"/>
              <a:t>A “canary” client detects when the site is down or badly-performing.</a:t>
            </a:r>
          </a:p>
          <a:p>
            <a:pPr lvl="1"/>
            <a:r>
              <a:rPr lang="en-US" sz="2400" dirty="0"/>
              <a:t>Temporal correlation identifies attacking hosts, which are blocked.</a:t>
            </a:r>
          </a:p>
          <a:p>
            <a:pPr lvl="1"/>
            <a:r>
              <a:rPr lang="en-US" sz="2400" dirty="0"/>
              <a:t>Forgiveness quickly relieves false positives; allows the NNBC to react quickly and emphatically.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538900"/>
      </p:ext>
    </p:extLst>
  </p:cSld>
  <p:clrMapOvr>
    <a:masterClrMapping/>
  </p:clrMapOvr>
</p:sld>
</file>

<file path=ppt/theme/theme1.xml><?xml version="1.0" encoding="utf-8"?>
<a:theme xmlns:a="http://schemas.openxmlformats.org/drawingml/2006/main" name="apog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gee" id="{7F733025-2AC0-4A2F-A012-63988809BA38}" vid="{AF92688D-ACDB-41DE-AA49-1236BCC19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apogee</Template>
  <TotalTime>52546</TotalTime>
  <Words>1979</Words>
  <Application>Microsoft Office PowerPoint</Application>
  <PresentationFormat>On-screen Show (4:3)</PresentationFormat>
  <Paragraphs>246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apogee</vt:lpstr>
      <vt:lpstr>The NNBC Anti-DDoS Firewall  The NEMESIS Non-Bayesian Classifier (NNBC) and the NNBC Firewall were developed for the NEMESIS Project (Seth Robertson, Principal Investigator) under the DARPA Extreme DDoS Defense (XD3) Program (Jonathan Smith, Program Manager).         Authors:</vt:lpstr>
      <vt:lpstr>The Problem: DDoS</vt:lpstr>
      <vt:lpstr>The NNBC Firewall</vt:lpstr>
      <vt:lpstr>Characterizing DDoS</vt:lpstr>
      <vt:lpstr>Defending Against App-Level DDoS</vt:lpstr>
      <vt:lpstr>Against Network Volumetric DDoS</vt:lpstr>
      <vt:lpstr>Integrated with an Overlay Network</vt:lpstr>
      <vt:lpstr>The NNBC in both Contexts</vt:lpstr>
      <vt:lpstr>The NNBC Base Concept</vt:lpstr>
      <vt:lpstr>NNBC Comprises Two Activities</vt:lpstr>
      <vt:lpstr>NNBC Comprises Two Activities</vt:lpstr>
      <vt:lpstr>NNBC Comprises Two Activities</vt:lpstr>
      <vt:lpstr>NNBC Comprises Two Activities</vt:lpstr>
      <vt:lpstr>NNBC Behavior Under Attack</vt:lpstr>
      <vt:lpstr>NNBC Behavior Under Attack</vt:lpstr>
      <vt:lpstr>NNBC Behavior Under Attack</vt:lpstr>
      <vt:lpstr>NNBC Behavior Under Attack</vt:lpstr>
      <vt:lpstr>Addressing Persistent Infringement</vt:lpstr>
      <vt:lpstr>Five Experiments</vt:lpstr>
      <vt:lpstr>1. Performance Baseline</vt:lpstr>
      <vt:lpstr>2, 3, 4: Attack Experiments</vt:lpstr>
      <vt:lpstr>2, 3, 4: Attack Experiments</vt:lpstr>
      <vt:lpstr>2, 3, 4: Attack Experiments</vt:lpstr>
      <vt:lpstr>2, 3, 4: Attack Experiments</vt:lpstr>
      <vt:lpstr>5. Benign Oversubscription</vt:lpstr>
      <vt:lpstr>Final Bullets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NNBC and Penalty Boxing with Akamai’s KONA Defense</dc:title>
  <dc:creator>Ruffy Zarookian</dc:creator>
  <cp:lastModifiedBy>gfrazier</cp:lastModifiedBy>
  <cp:revision>202</cp:revision>
  <dcterms:created xsi:type="dcterms:W3CDTF">2018-11-13T20:08:38Z</dcterms:created>
  <dcterms:modified xsi:type="dcterms:W3CDTF">2019-12-16T17:52:47Z</dcterms:modified>
</cp:coreProperties>
</file>